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7" r:id="rId4"/>
    <p:sldId id="272" r:id="rId5"/>
    <p:sldId id="271" r:id="rId6"/>
    <p:sldId id="270" r:id="rId7"/>
    <p:sldId id="269" r:id="rId8"/>
    <p:sldId id="268" r:id="rId9"/>
    <p:sldId id="266" r:id="rId10"/>
    <p:sldId id="263" r:id="rId11"/>
    <p:sldId id="262" r:id="rId12"/>
    <p:sldId id="273" r:id="rId13"/>
    <p:sldId id="280" r:id="rId14"/>
    <p:sldId id="281" r:id="rId15"/>
    <p:sldId id="284" r:id="rId16"/>
    <p:sldId id="282" r:id="rId17"/>
    <p:sldId id="285" r:id="rId18"/>
    <p:sldId id="289" r:id="rId19"/>
    <p:sldId id="299" r:id="rId20"/>
    <p:sldId id="300" r:id="rId21"/>
    <p:sldId id="301" r:id="rId22"/>
    <p:sldId id="302" r:id="rId23"/>
    <p:sldId id="303" r:id="rId24"/>
    <p:sldId id="304" r:id="rId25"/>
    <p:sldId id="305"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21" autoAdjust="0"/>
  </p:normalViewPr>
  <p:slideViewPr>
    <p:cSldViewPr>
      <p:cViewPr varScale="1">
        <p:scale>
          <a:sx n="46" d="100"/>
          <a:sy n="46" d="100"/>
        </p:scale>
        <p:origin x="20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6350-C035-47EE-A86E-E5493F050C9E}" type="doc">
      <dgm:prSet loTypeId="urn:microsoft.com/office/officeart/2005/8/layout/pyramid1" loCatId="pyramid" qsTypeId="urn:microsoft.com/office/officeart/2005/8/quickstyle/simple1" qsCatId="simple" csTypeId="urn:microsoft.com/office/officeart/2005/8/colors/accent1_2" csCatId="accent1" phldr="1"/>
      <dgm:spPr/>
    </dgm:pt>
    <dgm:pt modelId="{95A2AA5D-6A6E-4FC4-941E-EABE3E25032A}">
      <dgm:prSet phldrT="[Tekst]" custT="1"/>
      <dgm:spPr/>
      <dgm:t>
        <a:bodyPr/>
        <a:lstStyle/>
        <a:p>
          <a:endParaRPr lang="nl-NL" sz="2400" dirty="0" smtClean="0"/>
        </a:p>
        <a:p>
          <a:r>
            <a:rPr lang="nl-NL" sz="2400" dirty="0" smtClean="0"/>
            <a:t>Pure </a:t>
          </a:r>
          <a:r>
            <a:rPr lang="nl-NL" sz="2000" dirty="0" err="1" smtClean="0"/>
            <a:t>leisure</a:t>
          </a:r>
          <a:endParaRPr lang="nl-NL" sz="2400" dirty="0"/>
        </a:p>
      </dgm:t>
    </dgm:pt>
    <dgm:pt modelId="{ACD8E893-FC17-47A3-9C12-42E510333EEA}" type="parTrans" cxnId="{40187504-0126-417A-B036-CCDCEA3F9949}">
      <dgm:prSet/>
      <dgm:spPr/>
      <dgm:t>
        <a:bodyPr/>
        <a:lstStyle/>
        <a:p>
          <a:endParaRPr lang="nl-NL"/>
        </a:p>
      </dgm:t>
    </dgm:pt>
    <dgm:pt modelId="{F13A45AC-FDF8-48F5-9409-CCFA58BD3DC4}" type="sibTrans" cxnId="{40187504-0126-417A-B036-CCDCEA3F9949}">
      <dgm:prSet/>
      <dgm:spPr/>
      <dgm:t>
        <a:bodyPr/>
        <a:lstStyle/>
        <a:p>
          <a:endParaRPr lang="nl-NL"/>
        </a:p>
      </dgm:t>
    </dgm:pt>
    <dgm:pt modelId="{19038631-9D6D-4E0E-B37D-7AF36EDE25EE}">
      <dgm:prSet phldrT="[Tekst]" custT="1"/>
      <dgm:spPr/>
      <dgm:t>
        <a:bodyPr/>
        <a:lstStyle/>
        <a:p>
          <a:r>
            <a:rPr lang="nl-NL" sz="2800" dirty="0" smtClean="0"/>
            <a:t>Vrijetijdsactiviteiten</a:t>
          </a:r>
          <a:endParaRPr lang="nl-NL" sz="3200" dirty="0"/>
        </a:p>
      </dgm:t>
    </dgm:pt>
    <dgm:pt modelId="{053CFBD0-3922-44B1-BA9F-5BC128A02650}" type="parTrans" cxnId="{3DC1A09B-FFF5-4305-AA73-D97F30EB17EA}">
      <dgm:prSet/>
      <dgm:spPr/>
      <dgm:t>
        <a:bodyPr/>
        <a:lstStyle/>
        <a:p>
          <a:endParaRPr lang="nl-NL"/>
        </a:p>
      </dgm:t>
    </dgm:pt>
    <dgm:pt modelId="{DC7C91BC-6485-4975-9837-94D28C8A41B6}" type="sibTrans" cxnId="{3DC1A09B-FFF5-4305-AA73-D97F30EB17EA}">
      <dgm:prSet/>
      <dgm:spPr/>
      <dgm:t>
        <a:bodyPr/>
        <a:lstStyle/>
        <a:p>
          <a:endParaRPr lang="nl-NL"/>
        </a:p>
      </dgm:t>
    </dgm:pt>
    <dgm:pt modelId="{0A57032D-8C50-4C55-8591-6542DE497303}">
      <dgm:prSet phldrT="[Tekst]" custT="1"/>
      <dgm:spPr/>
      <dgm:t>
        <a:bodyPr/>
        <a:lstStyle/>
        <a:p>
          <a:r>
            <a:rPr lang="nl-NL" sz="4000" dirty="0" smtClean="0"/>
            <a:t>Niet-werkactiviteiten</a:t>
          </a:r>
          <a:endParaRPr lang="nl-NL" sz="4000" dirty="0"/>
        </a:p>
      </dgm:t>
    </dgm:pt>
    <dgm:pt modelId="{97F1C3FF-4B38-4915-9176-5E93DC34F5C7}" type="parTrans" cxnId="{1436048B-425B-4EB2-A651-79DAB85892CB}">
      <dgm:prSet/>
      <dgm:spPr/>
      <dgm:t>
        <a:bodyPr/>
        <a:lstStyle/>
        <a:p>
          <a:endParaRPr lang="nl-NL"/>
        </a:p>
      </dgm:t>
    </dgm:pt>
    <dgm:pt modelId="{2EEA995A-6E01-4945-B725-EC5437ABBD8A}" type="sibTrans" cxnId="{1436048B-425B-4EB2-A651-79DAB85892CB}">
      <dgm:prSet/>
      <dgm:spPr/>
      <dgm:t>
        <a:bodyPr/>
        <a:lstStyle/>
        <a:p>
          <a:endParaRPr lang="nl-NL"/>
        </a:p>
      </dgm:t>
    </dgm:pt>
    <dgm:pt modelId="{5BA97C81-8A5B-4FFC-8FAA-AB5FBA44BBAC}" type="pres">
      <dgm:prSet presAssocID="{FE7F6350-C035-47EE-A86E-E5493F050C9E}" presName="Name0" presStyleCnt="0">
        <dgm:presLayoutVars>
          <dgm:dir/>
          <dgm:animLvl val="lvl"/>
          <dgm:resizeHandles val="exact"/>
        </dgm:presLayoutVars>
      </dgm:prSet>
      <dgm:spPr/>
    </dgm:pt>
    <dgm:pt modelId="{005035B1-6BCA-4A1B-B854-2472611E4BFE}" type="pres">
      <dgm:prSet presAssocID="{95A2AA5D-6A6E-4FC4-941E-EABE3E25032A}" presName="Name8" presStyleCnt="0"/>
      <dgm:spPr/>
    </dgm:pt>
    <dgm:pt modelId="{B93FECDC-50FC-4812-A491-A76E165AB8DD}" type="pres">
      <dgm:prSet presAssocID="{95A2AA5D-6A6E-4FC4-941E-EABE3E25032A}" presName="level" presStyleLbl="node1" presStyleIdx="0" presStyleCnt="3">
        <dgm:presLayoutVars>
          <dgm:chMax val="1"/>
          <dgm:bulletEnabled val="1"/>
        </dgm:presLayoutVars>
      </dgm:prSet>
      <dgm:spPr/>
      <dgm:t>
        <a:bodyPr/>
        <a:lstStyle/>
        <a:p>
          <a:endParaRPr lang="nl-NL"/>
        </a:p>
      </dgm:t>
    </dgm:pt>
    <dgm:pt modelId="{90B945E4-ADEE-4907-B912-2E78F29EC89D}" type="pres">
      <dgm:prSet presAssocID="{95A2AA5D-6A6E-4FC4-941E-EABE3E25032A}" presName="levelTx" presStyleLbl="revTx" presStyleIdx="0" presStyleCnt="0">
        <dgm:presLayoutVars>
          <dgm:chMax val="1"/>
          <dgm:bulletEnabled val="1"/>
        </dgm:presLayoutVars>
      </dgm:prSet>
      <dgm:spPr/>
      <dgm:t>
        <a:bodyPr/>
        <a:lstStyle/>
        <a:p>
          <a:endParaRPr lang="nl-NL"/>
        </a:p>
      </dgm:t>
    </dgm:pt>
    <dgm:pt modelId="{DF86C42D-5E32-4A8A-B2D8-633DA8F72518}" type="pres">
      <dgm:prSet presAssocID="{19038631-9D6D-4E0E-B37D-7AF36EDE25EE}" presName="Name8" presStyleCnt="0"/>
      <dgm:spPr/>
    </dgm:pt>
    <dgm:pt modelId="{9A4A1681-851F-4A1F-812C-5746DDFE3133}" type="pres">
      <dgm:prSet presAssocID="{19038631-9D6D-4E0E-B37D-7AF36EDE25EE}" presName="level" presStyleLbl="node1" presStyleIdx="1" presStyleCnt="3">
        <dgm:presLayoutVars>
          <dgm:chMax val="1"/>
          <dgm:bulletEnabled val="1"/>
        </dgm:presLayoutVars>
      </dgm:prSet>
      <dgm:spPr/>
      <dgm:t>
        <a:bodyPr/>
        <a:lstStyle/>
        <a:p>
          <a:endParaRPr lang="nl-NL"/>
        </a:p>
      </dgm:t>
    </dgm:pt>
    <dgm:pt modelId="{31358C4D-A296-4609-99EF-71694231DF8C}" type="pres">
      <dgm:prSet presAssocID="{19038631-9D6D-4E0E-B37D-7AF36EDE25EE}" presName="levelTx" presStyleLbl="revTx" presStyleIdx="0" presStyleCnt="0">
        <dgm:presLayoutVars>
          <dgm:chMax val="1"/>
          <dgm:bulletEnabled val="1"/>
        </dgm:presLayoutVars>
      </dgm:prSet>
      <dgm:spPr/>
      <dgm:t>
        <a:bodyPr/>
        <a:lstStyle/>
        <a:p>
          <a:endParaRPr lang="nl-NL"/>
        </a:p>
      </dgm:t>
    </dgm:pt>
    <dgm:pt modelId="{7DCBE594-7B83-416F-A548-33F9D4CB3A84}" type="pres">
      <dgm:prSet presAssocID="{0A57032D-8C50-4C55-8591-6542DE497303}" presName="Name8" presStyleCnt="0"/>
      <dgm:spPr/>
    </dgm:pt>
    <dgm:pt modelId="{1001D812-3780-4062-926B-39F5F3E5AF62}" type="pres">
      <dgm:prSet presAssocID="{0A57032D-8C50-4C55-8591-6542DE497303}" presName="level" presStyleLbl="node1" presStyleIdx="2" presStyleCnt="3">
        <dgm:presLayoutVars>
          <dgm:chMax val="1"/>
          <dgm:bulletEnabled val="1"/>
        </dgm:presLayoutVars>
      </dgm:prSet>
      <dgm:spPr/>
      <dgm:t>
        <a:bodyPr/>
        <a:lstStyle/>
        <a:p>
          <a:endParaRPr lang="nl-NL"/>
        </a:p>
      </dgm:t>
    </dgm:pt>
    <dgm:pt modelId="{ACE6F181-B13B-4642-998E-225614F067EC}" type="pres">
      <dgm:prSet presAssocID="{0A57032D-8C50-4C55-8591-6542DE497303}" presName="levelTx" presStyleLbl="revTx" presStyleIdx="0" presStyleCnt="0">
        <dgm:presLayoutVars>
          <dgm:chMax val="1"/>
          <dgm:bulletEnabled val="1"/>
        </dgm:presLayoutVars>
      </dgm:prSet>
      <dgm:spPr/>
      <dgm:t>
        <a:bodyPr/>
        <a:lstStyle/>
        <a:p>
          <a:endParaRPr lang="nl-NL"/>
        </a:p>
      </dgm:t>
    </dgm:pt>
  </dgm:ptLst>
  <dgm:cxnLst>
    <dgm:cxn modelId="{1436048B-425B-4EB2-A651-79DAB85892CB}" srcId="{FE7F6350-C035-47EE-A86E-E5493F050C9E}" destId="{0A57032D-8C50-4C55-8591-6542DE497303}" srcOrd="2" destOrd="0" parTransId="{97F1C3FF-4B38-4915-9176-5E93DC34F5C7}" sibTransId="{2EEA995A-6E01-4945-B725-EC5437ABBD8A}"/>
    <dgm:cxn modelId="{3EE57C11-7C01-4A0D-AB17-CF9A282D8B55}" type="presOf" srcId="{95A2AA5D-6A6E-4FC4-941E-EABE3E25032A}" destId="{B93FECDC-50FC-4812-A491-A76E165AB8DD}" srcOrd="0" destOrd="0" presId="urn:microsoft.com/office/officeart/2005/8/layout/pyramid1"/>
    <dgm:cxn modelId="{2D27D079-6816-4AE0-A897-810F2EAF1E5E}" type="presOf" srcId="{0A57032D-8C50-4C55-8591-6542DE497303}" destId="{ACE6F181-B13B-4642-998E-225614F067EC}" srcOrd="1" destOrd="0" presId="urn:microsoft.com/office/officeart/2005/8/layout/pyramid1"/>
    <dgm:cxn modelId="{04B161E1-B29E-4B7E-95BE-2BDF412B6016}" type="presOf" srcId="{0A57032D-8C50-4C55-8591-6542DE497303}" destId="{1001D812-3780-4062-926B-39F5F3E5AF62}" srcOrd="0" destOrd="0" presId="urn:microsoft.com/office/officeart/2005/8/layout/pyramid1"/>
    <dgm:cxn modelId="{A9C4EC9D-88A7-41CD-BBD0-7EEF03F5FEE8}" type="presOf" srcId="{19038631-9D6D-4E0E-B37D-7AF36EDE25EE}" destId="{31358C4D-A296-4609-99EF-71694231DF8C}" srcOrd="1" destOrd="0" presId="urn:microsoft.com/office/officeart/2005/8/layout/pyramid1"/>
    <dgm:cxn modelId="{3DC1A09B-FFF5-4305-AA73-D97F30EB17EA}" srcId="{FE7F6350-C035-47EE-A86E-E5493F050C9E}" destId="{19038631-9D6D-4E0E-B37D-7AF36EDE25EE}" srcOrd="1" destOrd="0" parTransId="{053CFBD0-3922-44B1-BA9F-5BC128A02650}" sibTransId="{DC7C91BC-6485-4975-9837-94D28C8A41B6}"/>
    <dgm:cxn modelId="{483F010F-1B1D-498E-BCDA-C45D6CEFA4F5}" type="presOf" srcId="{95A2AA5D-6A6E-4FC4-941E-EABE3E25032A}" destId="{90B945E4-ADEE-4907-B912-2E78F29EC89D}" srcOrd="1" destOrd="0" presId="urn:microsoft.com/office/officeart/2005/8/layout/pyramid1"/>
    <dgm:cxn modelId="{A83A2EFE-E4F1-4464-8B75-8152BB1C254C}" type="presOf" srcId="{19038631-9D6D-4E0E-B37D-7AF36EDE25EE}" destId="{9A4A1681-851F-4A1F-812C-5746DDFE3133}" srcOrd="0" destOrd="0" presId="urn:microsoft.com/office/officeart/2005/8/layout/pyramid1"/>
    <dgm:cxn modelId="{1E083867-5A1C-496E-B499-E0227120E416}" type="presOf" srcId="{FE7F6350-C035-47EE-A86E-E5493F050C9E}" destId="{5BA97C81-8A5B-4FFC-8FAA-AB5FBA44BBAC}" srcOrd="0" destOrd="0" presId="urn:microsoft.com/office/officeart/2005/8/layout/pyramid1"/>
    <dgm:cxn modelId="{40187504-0126-417A-B036-CCDCEA3F9949}" srcId="{FE7F6350-C035-47EE-A86E-E5493F050C9E}" destId="{95A2AA5D-6A6E-4FC4-941E-EABE3E25032A}" srcOrd="0" destOrd="0" parTransId="{ACD8E893-FC17-47A3-9C12-42E510333EEA}" sibTransId="{F13A45AC-FDF8-48F5-9409-CCFA58BD3DC4}"/>
    <dgm:cxn modelId="{3C69061F-C112-46CB-8106-9C2CBC778E19}" type="presParOf" srcId="{5BA97C81-8A5B-4FFC-8FAA-AB5FBA44BBAC}" destId="{005035B1-6BCA-4A1B-B854-2472611E4BFE}" srcOrd="0" destOrd="0" presId="urn:microsoft.com/office/officeart/2005/8/layout/pyramid1"/>
    <dgm:cxn modelId="{AD15E1A6-3D02-45EC-A44C-B6B81C2A1F40}" type="presParOf" srcId="{005035B1-6BCA-4A1B-B854-2472611E4BFE}" destId="{B93FECDC-50FC-4812-A491-A76E165AB8DD}" srcOrd="0" destOrd="0" presId="urn:microsoft.com/office/officeart/2005/8/layout/pyramid1"/>
    <dgm:cxn modelId="{D6A933BE-083F-41B7-97EA-0BAF8CDC4004}" type="presParOf" srcId="{005035B1-6BCA-4A1B-B854-2472611E4BFE}" destId="{90B945E4-ADEE-4907-B912-2E78F29EC89D}" srcOrd="1" destOrd="0" presId="urn:microsoft.com/office/officeart/2005/8/layout/pyramid1"/>
    <dgm:cxn modelId="{FD3897D4-569D-4D72-B7EA-4C97E24EB80A}" type="presParOf" srcId="{5BA97C81-8A5B-4FFC-8FAA-AB5FBA44BBAC}" destId="{DF86C42D-5E32-4A8A-B2D8-633DA8F72518}" srcOrd="1" destOrd="0" presId="urn:microsoft.com/office/officeart/2005/8/layout/pyramid1"/>
    <dgm:cxn modelId="{0E07CA7B-3914-4FEB-8AE1-BCA4A95E3E25}" type="presParOf" srcId="{DF86C42D-5E32-4A8A-B2D8-633DA8F72518}" destId="{9A4A1681-851F-4A1F-812C-5746DDFE3133}" srcOrd="0" destOrd="0" presId="urn:microsoft.com/office/officeart/2005/8/layout/pyramid1"/>
    <dgm:cxn modelId="{7F8A9FA8-274C-4A77-942B-52CAD20EF742}" type="presParOf" srcId="{DF86C42D-5E32-4A8A-B2D8-633DA8F72518}" destId="{31358C4D-A296-4609-99EF-71694231DF8C}" srcOrd="1" destOrd="0" presId="urn:microsoft.com/office/officeart/2005/8/layout/pyramid1"/>
    <dgm:cxn modelId="{BF5D3689-D72E-4AC2-A995-186273EEC0D5}" type="presParOf" srcId="{5BA97C81-8A5B-4FFC-8FAA-AB5FBA44BBAC}" destId="{7DCBE594-7B83-416F-A548-33F9D4CB3A84}" srcOrd="2" destOrd="0" presId="urn:microsoft.com/office/officeart/2005/8/layout/pyramid1"/>
    <dgm:cxn modelId="{AFD29A6E-5729-4198-95CD-DF3E5AFA9CFB}" type="presParOf" srcId="{7DCBE594-7B83-416F-A548-33F9D4CB3A84}" destId="{1001D812-3780-4062-926B-39F5F3E5AF62}" srcOrd="0" destOrd="0" presId="urn:microsoft.com/office/officeart/2005/8/layout/pyramid1"/>
    <dgm:cxn modelId="{2991FD1C-3524-40B9-B7BB-D09990C7B75B}" type="presParOf" srcId="{7DCBE594-7B83-416F-A548-33F9D4CB3A84}" destId="{ACE6F181-B13B-4642-998E-225614F067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ECDC-50FC-4812-A491-A76E165AB8DD}">
      <dsp:nvSpPr>
        <dsp:cNvPr id="0" name=""/>
        <dsp:cNvSpPr/>
      </dsp:nvSpPr>
      <dsp:spPr>
        <a:xfrm>
          <a:off x="2667529" y="0"/>
          <a:ext cx="2667529" cy="1643062"/>
        </a:xfrm>
        <a:prstGeom prst="trapezoid">
          <a:avLst>
            <a:gd name="adj" fmla="val 8117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nl-NL" sz="2400" kern="1200" dirty="0" smtClean="0"/>
        </a:p>
        <a:p>
          <a:pPr lvl="0" algn="ctr" defTabSz="1066800">
            <a:lnSpc>
              <a:spcPct val="90000"/>
            </a:lnSpc>
            <a:spcBef>
              <a:spcPct val="0"/>
            </a:spcBef>
            <a:spcAft>
              <a:spcPct val="35000"/>
            </a:spcAft>
          </a:pPr>
          <a:r>
            <a:rPr lang="nl-NL" sz="2400" kern="1200" dirty="0" smtClean="0"/>
            <a:t>Pure </a:t>
          </a:r>
          <a:r>
            <a:rPr lang="nl-NL" sz="2000" kern="1200" dirty="0" err="1" smtClean="0"/>
            <a:t>leisure</a:t>
          </a:r>
          <a:endParaRPr lang="nl-NL" sz="2400" kern="1200" dirty="0"/>
        </a:p>
      </dsp:txBody>
      <dsp:txXfrm>
        <a:off x="2667529" y="0"/>
        <a:ext cx="2667529" cy="1643062"/>
      </dsp:txXfrm>
    </dsp:sp>
    <dsp:sp modelId="{9A4A1681-851F-4A1F-812C-5746DDFE3133}">
      <dsp:nvSpPr>
        <dsp:cNvPr id="0" name=""/>
        <dsp:cNvSpPr/>
      </dsp:nvSpPr>
      <dsp:spPr>
        <a:xfrm>
          <a:off x="1333764" y="1643062"/>
          <a:ext cx="5335058" cy="1643062"/>
        </a:xfrm>
        <a:prstGeom prst="trapezoid">
          <a:avLst>
            <a:gd name="adj" fmla="val 8117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kern="1200" dirty="0" smtClean="0"/>
            <a:t>Vrijetijdsactiviteiten</a:t>
          </a:r>
          <a:endParaRPr lang="nl-NL" sz="3200" kern="1200" dirty="0"/>
        </a:p>
      </dsp:txBody>
      <dsp:txXfrm>
        <a:off x="2267399" y="1643062"/>
        <a:ext cx="3467787" cy="1643062"/>
      </dsp:txXfrm>
    </dsp:sp>
    <dsp:sp modelId="{1001D812-3780-4062-926B-39F5F3E5AF62}">
      <dsp:nvSpPr>
        <dsp:cNvPr id="0" name=""/>
        <dsp:cNvSpPr/>
      </dsp:nvSpPr>
      <dsp:spPr>
        <a:xfrm>
          <a:off x="0" y="3286125"/>
          <a:ext cx="8002587" cy="1643062"/>
        </a:xfrm>
        <a:prstGeom prst="trapezoid">
          <a:avLst>
            <a:gd name="adj" fmla="val 8117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nl-NL" sz="4000" kern="1200" dirty="0" smtClean="0"/>
            <a:t>Niet-werkactiviteiten</a:t>
          </a:r>
          <a:endParaRPr lang="nl-NL" sz="4000" kern="1200" dirty="0"/>
        </a:p>
      </dsp:txBody>
      <dsp:txXfrm>
        <a:off x="1400452" y="3286125"/>
        <a:ext cx="5201681"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34959-E107-44D6-B924-8D56B2B5E950}" type="datetimeFigureOut">
              <a:rPr lang="nl-NL" smtClean="0"/>
              <a:t>3-7-2018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85D87-D5A5-4B3D-9F90-58C52EC023BA}" type="slidenum">
              <a:rPr lang="nl-NL" smtClean="0"/>
              <a:t>‹nr.›</a:t>
            </a:fld>
            <a:endParaRPr lang="nl-NL"/>
          </a:p>
        </p:txBody>
      </p:sp>
    </p:spTree>
    <p:extLst>
      <p:ext uri="{BB962C8B-B14F-4D97-AF65-F5344CB8AC3E}">
        <p14:creationId xmlns:p14="http://schemas.microsoft.com/office/powerpoint/2010/main" val="251721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4</a:t>
            </a:fld>
            <a:endParaRPr lang="nl-NL"/>
          </a:p>
        </p:txBody>
      </p:sp>
    </p:spTree>
    <p:extLst>
      <p:ext uri="{BB962C8B-B14F-4D97-AF65-F5344CB8AC3E}">
        <p14:creationId xmlns:p14="http://schemas.microsoft.com/office/powerpoint/2010/main" val="191986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Co-creatie:</a:t>
            </a:r>
            <a:r>
              <a:rPr lang="nl-NL" baseline="0" dirty="0" smtClean="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smtClean="0"/>
              <a:t>De bezoeker ervaart een gevoel van vrijheid. Op dezelfde locatie kan hij kiezen.</a:t>
            </a:r>
          </a:p>
          <a:p>
            <a:pPr marL="171450" indent="-171450">
              <a:buFont typeface="Arial" panose="020B0604020202020204" pitchFamily="34" charset="0"/>
              <a:buChar char="•"/>
            </a:pPr>
            <a:r>
              <a:rPr lang="nl-NL" baseline="0" dirty="0" smtClean="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smtClean="0"/>
              <a:t>Er is veel te doen, mensen worden op verschillende manieren geprikkeld.</a:t>
            </a:r>
          </a:p>
          <a:p>
            <a:pPr marL="171450" indent="-171450">
              <a:buFont typeface="Arial" panose="020B0604020202020204" pitchFamily="34" charset="0"/>
              <a:buChar char="•"/>
            </a:pPr>
            <a:r>
              <a:rPr lang="nl-NL" baseline="0" dirty="0" smtClean="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smtClean="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2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Lees de artikelen op de VLC.</a:t>
            </a:r>
            <a:r>
              <a:rPr lang="nl-NL" baseline="0" dirty="0" smtClean="0"/>
              <a:t> Wat steek je hiervan op? Wat neem je mee?</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82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sociale structuur: is het geheel van groepen binnen een maatschappij. Alle sociale systemen binnen die maatschappij</a:t>
            </a:r>
          </a:p>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6</a:t>
            </a:fld>
            <a:endParaRPr lang="nl-NL"/>
          </a:p>
        </p:txBody>
      </p:sp>
    </p:spTree>
    <p:extLst>
      <p:ext uri="{BB962C8B-B14F-4D97-AF65-F5344CB8AC3E}">
        <p14:creationId xmlns:p14="http://schemas.microsoft.com/office/powerpoint/2010/main" val="123151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7</a:t>
            </a:fld>
            <a:endParaRPr lang="nl-NL"/>
          </a:p>
        </p:txBody>
      </p:sp>
    </p:spTree>
    <p:extLst>
      <p:ext uri="{BB962C8B-B14F-4D97-AF65-F5344CB8AC3E}">
        <p14:creationId xmlns:p14="http://schemas.microsoft.com/office/powerpoint/2010/main" val="222082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Vb</a:t>
            </a:r>
            <a:r>
              <a:rPr lang="nl-NL" dirty="0" smtClean="0"/>
              <a:t> is bijvoorbeeld Spoorzone Tilburg, Strijp</a:t>
            </a:r>
            <a:r>
              <a:rPr lang="nl-NL" baseline="0" dirty="0" smtClean="0"/>
              <a:t> S Eindhoven, Hallen in Amsterdam</a:t>
            </a:r>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65484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16</a:t>
            </a:fld>
            <a:endParaRPr lang="nl-NL"/>
          </a:p>
        </p:txBody>
      </p:sp>
    </p:spTree>
    <p:extLst>
      <p:ext uri="{BB962C8B-B14F-4D97-AF65-F5344CB8AC3E}">
        <p14:creationId xmlns:p14="http://schemas.microsoft.com/office/powerpoint/2010/main" val="229575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Jaren ‘80: burgers</a:t>
            </a:r>
            <a:r>
              <a:rPr lang="nl-NL" baseline="0" dirty="0" smtClean="0"/>
              <a:t> trokken met name naar de steden vanwege de werkgelegenheid. Tegenwoordig is de stad vooral aantrekkelijk </a:t>
            </a:r>
            <a:r>
              <a:rPr lang="nl-NL" baseline="0" dirty="0" err="1" smtClean="0"/>
              <a:t>ivm</a:t>
            </a:r>
            <a:r>
              <a:rPr lang="nl-NL" baseline="0" dirty="0" smtClean="0"/>
              <a:t> mogelijkheden om de vrijetijd te besteden. Verandering van een plek waar mensen geld verdienen naar een plek waar mensen geld uitgeven.  Steden veranderen van een productieruimte in een consumptieruimte.  Er wordt voornamelijk geld uitgegeven aan winkelen. Een uitgebreid winkelaanbod is daarom belangrijk voor een stad. Ook het aantal restaurants is belangrijk.  Uitdaging om stad aantrekkelijk te houden </a:t>
            </a:r>
            <a:r>
              <a:rPr lang="nl-NL" baseline="0" dirty="0" err="1" smtClean="0"/>
              <a:t>ivm</a:t>
            </a:r>
            <a:r>
              <a:rPr lang="nl-NL" baseline="0" dirty="0" smtClean="0"/>
              <a:t> internet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92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laatste jaren zijn er problemen in de </a:t>
            </a:r>
            <a:r>
              <a:rPr lang="nl-NL" baseline="0" dirty="0" err="1" smtClean="0"/>
              <a:t>retail</a:t>
            </a:r>
            <a:r>
              <a:rPr lang="nl-NL" baseline="0" dirty="0" smtClean="0"/>
              <a:t>- en horecasector. Huur- of koopkosten van panden zijn niet te betalen. Veel panden staan leeg. Dit maakt de stad niet aantrekkelijker en op deze manier krijg je een wisselwerking tussen de aantrekkingskracht van de stad en het wegblijven van mensen. Leisure wordt wel als oplossing voor dit probleem gezien. Leisure kan een stad juist aantrekkelijker en daardoor economisch gezonder maken. In 2013 was er een congres waar ben zich bezighield met de vraag hoe steden </a:t>
            </a:r>
            <a:r>
              <a:rPr lang="nl-NL" baseline="0" dirty="0" err="1" smtClean="0"/>
              <a:t>leisure</a:t>
            </a:r>
            <a:r>
              <a:rPr lang="nl-NL" baseline="0" dirty="0" smtClean="0"/>
              <a:t> kunnen inzetten om een nieuwe identiteit te vinden of hun identiteit te optimaliseren. Centrale vraag hierbij was: wat moeten steden doen of hebben om aantrekkelijke </a:t>
            </a:r>
            <a:r>
              <a:rPr lang="nl-NL" baseline="0" dirty="0" err="1" smtClean="0"/>
              <a:t>leisurelocaties</a:t>
            </a:r>
            <a:r>
              <a:rPr lang="nl-NL" baseline="0" dirty="0" smtClean="0"/>
              <a:t> te zijn, oftewel plaatsen waar mensen graag hun tijd doorbrengen buiten werk, school en andere verplichtingen.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20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smtClean="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smtClean="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smtClean="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smtClean="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smtClean="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smtClean="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smtClean="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smtClean="0"/>
              <a:t>Perceptie van hier en nu: De consument van nu is een zapper. Er is veel keuze en hij is niet snel tevreden. Belangrijk element is daarom </a:t>
            </a:r>
            <a:r>
              <a:rPr lang="nl-NL" baseline="0" dirty="0" err="1" smtClean="0"/>
              <a:t>eventfullness</a:t>
            </a:r>
            <a:r>
              <a:rPr lang="nl-NL" baseline="0" dirty="0" smtClean="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0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is een containerbegrip</a:t>
            </a:r>
            <a:r>
              <a:rPr lang="nl-NL" baseline="0" dirty="0" smtClean="0"/>
              <a:t> geworden waar verschillende dingen onder wordt verstaan. Multifunctioneel zal door de meeste mensen hetzelfde worden opgevat; meerdere functies. In relatie tot het begrip gaat het om ten minste 2 functies waarvan er 1 een </a:t>
            </a:r>
            <a:r>
              <a:rPr lang="nl-NL" baseline="0" dirty="0" err="1" smtClean="0"/>
              <a:t>leisurefunctie</a:t>
            </a:r>
            <a:r>
              <a:rPr lang="nl-NL" baseline="0" dirty="0" smtClean="0"/>
              <a:t> moet zijn.</a:t>
            </a:r>
          </a:p>
          <a:p>
            <a:r>
              <a:rPr lang="nl-NL" baseline="0" dirty="0" smtClean="0"/>
              <a:t>Leisure: het begrip heeft in de jaren een ontwikkeling doorgemaakt. Er worden wel vier generaties onderscheiden (Jansen en </a:t>
            </a:r>
            <a:r>
              <a:rPr lang="nl-NL" baseline="0" dirty="0" err="1" smtClean="0"/>
              <a:t>Pluijmens</a:t>
            </a:r>
            <a:r>
              <a:rPr lang="nl-NL" baseline="0" dirty="0" smtClean="0"/>
              <a:t>, 2001):</a:t>
            </a:r>
          </a:p>
          <a:p>
            <a:pPr marL="228600" indent="-228600">
              <a:buAutoNum type="arabicPeriod"/>
            </a:pPr>
            <a:r>
              <a:rPr lang="nl-NL" baseline="0" dirty="0" smtClean="0"/>
              <a:t>Eerste generatie: Monofunctionele </a:t>
            </a:r>
            <a:r>
              <a:rPr lang="nl-NL" baseline="0" dirty="0" err="1" smtClean="0"/>
              <a:t>leisurevoorzieningen</a:t>
            </a:r>
            <a:endParaRPr lang="nl-NL" baseline="0" dirty="0" smtClean="0"/>
          </a:p>
          <a:p>
            <a:pPr marL="228600" indent="-228600">
              <a:buAutoNum type="arabicPeriod"/>
            </a:pPr>
            <a:r>
              <a:rPr lang="nl-NL" baseline="0" dirty="0" smtClean="0"/>
              <a:t>Tweede generatie: Multifunctionele </a:t>
            </a:r>
            <a:r>
              <a:rPr lang="nl-NL" baseline="0" dirty="0" err="1" smtClean="0"/>
              <a:t>leisurecentra</a:t>
            </a:r>
            <a:endParaRPr lang="nl-NL" baseline="0" dirty="0" smtClean="0"/>
          </a:p>
          <a:p>
            <a:pPr marL="228600" indent="-228600">
              <a:buAutoNum type="arabicPeriod"/>
            </a:pPr>
            <a:r>
              <a:rPr lang="nl-NL" baseline="0" dirty="0" smtClean="0"/>
              <a:t>Derde generatie: Geïntegreerde </a:t>
            </a:r>
            <a:r>
              <a:rPr lang="nl-NL" baseline="0" dirty="0" err="1" smtClean="0"/>
              <a:t>leisure</a:t>
            </a:r>
            <a:r>
              <a:rPr lang="nl-NL" baseline="0" dirty="0" smtClean="0"/>
              <a:t> in functies als wonen, werken en </a:t>
            </a:r>
            <a:r>
              <a:rPr lang="nl-NL" baseline="0" dirty="0" err="1" smtClean="0"/>
              <a:t>retail</a:t>
            </a:r>
            <a:endParaRPr lang="nl-NL" baseline="0" dirty="0" smtClean="0"/>
          </a:p>
          <a:p>
            <a:pPr marL="228600" indent="-228600">
              <a:buAutoNum type="arabicPeriod"/>
            </a:pPr>
            <a:r>
              <a:rPr lang="nl-NL" dirty="0" smtClean="0"/>
              <a:t>Vierde generatie: Leisure</a:t>
            </a:r>
            <a:r>
              <a:rPr lang="nl-NL" baseline="0" dirty="0" smtClean="0"/>
              <a:t> met functievermenging in o.a. zorg, welzijn of onderwijs.</a:t>
            </a:r>
          </a:p>
          <a:p>
            <a:pPr marL="228600" indent="-228600">
              <a:buAutoNum type="arabicPeriod"/>
            </a:pPr>
            <a:endParaRPr lang="nl-NL" baseline="0" dirty="0" smtClean="0"/>
          </a:p>
          <a:p>
            <a:pPr marL="0" indent="0">
              <a:buNone/>
            </a:pPr>
            <a:r>
              <a:rPr lang="nl-NL" baseline="0" dirty="0" smtClean="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6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3-7-2018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3-7-2018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3" name="Titel 2"/>
          <p:cNvSpPr>
            <a:spLocks noGrp="1"/>
          </p:cNvSpPr>
          <p:nvPr>
            <p:ph type="ctrTitle"/>
          </p:nvPr>
        </p:nvSpPr>
        <p:spPr>
          <a:xfrm>
            <a:off x="685800" y="1340768"/>
            <a:ext cx="7772400" cy="1470025"/>
          </a:xfrm>
        </p:spPr>
        <p:txBody>
          <a:bodyPr>
            <a:normAutofit/>
          </a:bodyPr>
          <a:lstStyle/>
          <a:p>
            <a:r>
              <a:rPr lang="nl-NL" sz="4800" dirty="0" smtClean="0"/>
              <a:t>Vrije tijd</a:t>
            </a:r>
            <a:endParaRPr lang="nl-NL" sz="4800" dirty="0"/>
          </a:p>
        </p:txBody>
      </p:sp>
      <p:sp>
        <p:nvSpPr>
          <p:cNvPr id="5" name="Ondertitel 4"/>
          <p:cNvSpPr>
            <a:spLocks noGrp="1"/>
          </p:cNvSpPr>
          <p:nvPr>
            <p:ph type="subTitle" idx="1"/>
          </p:nvPr>
        </p:nvSpPr>
        <p:spPr>
          <a:xfrm>
            <a:off x="1371600" y="2636912"/>
            <a:ext cx="6400800" cy="1752600"/>
          </a:xfrm>
        </p:spPr>
        <p:txBody>
          <a:bodyPr/>
          <a:lstStyle/>
          <a:p>
            <a:r>
              <a:rPr lang="nl-NL" dirty="0" smtClean="0"/>
              <a:t>Les vrije tijd, recreatie en </a:t>
            </a:r>
            <a:r>
              <a:rPr lang="nl-NL" dirty="0" err="1" smtClean="0"/>
              <a:t>leisure</a:t>
            </a:r>
            <a:r>
              <a:rPr lang="nl-NL" dirty="0" smtClean="0"/>
              <a:t> in de stad</a:t>
            </a:r>
            <a:endParaRPr lang="nl-NL" dirty="0"/>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Leisure in de stad</a:t>
            </a:r>
            <a:endParaRPr lang="nl-NL" dirty="0"/>
          </a:p>
        </p:txBody>
      </p:sp>
      <p:sp>
        <p:nvSpPr>
          <p:cNvPr id="3" name="Tijdelijke aanduiding voor inhoud 2"/>
          <p:cNvSpPr>
            <a:spLocks noGrp="1"/>
          </p:cNvSpPr>
          <p:nvPr>
            <p:ph idx="1"/>
          </p:nvPr>
        </p:nvSpPr>
        <p:spPr>
          <a:xfrm>
            <a:off x="683568" y="1196752"/>
            <a:ext cx="8003232" cy="4929411"/>
          </a:xfrm>
        </p:spPr>
        <p:txBody>
          <a:bodyPr/>
          <a:lstStyle/>
          <a:p>
            <a:r>
              <a:rPr lang="nl-NL" dirty="0" smtClean="0"/>
              <a:t>Jaren ‘80: verval binnensteden, trek naar rand van de stad</a:t>
            </a:r>
          </a:p>
          <a:p>
            <a:r>
              <a:rPr lang="nl-NL" dirty="0" smtClean="0"/>
              <a:t>Heden: re-urbanisatie, (her)ontdekken van de binnenstad</a:t>
            </a:r>
          </a:p>
          <a:p>
            <a:pPr lvl="1"/>
            <a:r>
              <a:rPr lang="nl-NL" dirty="0" err="1" smtClean="0"/>
              <a:t>Oa</a:t>
            </a:r>
            <a:r>
              <a:rPr lang="nl-NL" dirty="0" smtClean="0"/>
              <a:t>. </a:t>
            </a:r>
            <a:r>
              <a:rPr lang="nl-NL" dirty="0" err="1" smtClean="0"/>
              <a:t>Gentrification</a:t>
            </a:r>
            <a:r>
              <a:rPr lang="nl-NL" dirty="0" smtClean="0"/>
              <a:t>: opknappen oude stadswijken (gewilde plekken)</a:t>
            </a:r>
            <a:endParaRPr lang="nl-NL" dirty="0"/>
          </a:p>
        </p:txBody>
      </p:sp>
    </p:spTree>
    <p:extLst>
      <p:ext uri="{BB962C8B-B14F-4D97-AF65-F5344CB8AC3E}">
        <p14:creationId xmlns:p14="http://schemas.microsoft.com/office/powerpoint/2010/main" val="1683325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Leisure in de stad</a:t>
            </a:r>
            <a:endParaRPr lang="nl-NL" dirty="0"/>
          </a:p>
        </p:txBody>
      </p:sp>
      <p:sp>
        <p:nvSpPr>
          <p:cNvPr id="3" name="Tijdelijke aanduiding voor inhoud 2"/>
          <p:cNvSpPr>
            <a:spLocks noGrp="1"/>
          </p:cNvSpPr>
          <p:nvPr>
            <p:ph idx="1"/>
          </p:nvPr>
        </p:nvSpPr>
        <p:spPr>
          <a:xfrm>
            <a:off x="683568" y="1196752"/>
            <a:ext cx="8003232" cy="4929411"/>
          </a:xfrm>
        </p:spPr>
        <p:txBody>
          <a:bodyPr>
            <a:normAutofit lnSpcReduction="10000"/>
          </a:bodyPr>
          <a:lstStyle/>
          <a:p>
            <a:r>
              <a:rPr lang="nl-NL" dirty="0" smtClean="0"/>
              <a:t>Stadskern: verzamelplaats voor vrijetijdsvoorzieningen</a:t>
            </a:r>
          </a:p>
          <a:p>
            <a:pPr lvl="1"/>
            <a:r>
              <a:rPr lang="nl-NL" dirty="0"/>
              <a:t>Musea</a:t>
            </a:r>
          </a:p>
          <a:p>
            <a:pPr lvl="1"/>
            <a:r>
              <a:rPr lang="nl-NL" dirty="0"/>
              <a:t>Bioscopen</a:t>
            </a:r>
          </a:p>
          <a:p>
            <a:pPr lvl="1"/>
            <a:r>
              <a:rPr lang="nl-NL" dirty="0"/>
              <a:t>Schouwburgen</a:t>
            </a:r>
          </a:p>
          <a:p>
            <a:pPr lvl="1"/>
            <a:r>
              <a:rPr lang="nl-NL" dirty="0"/>
              <a:t>(Horeca</a:t>
            </a:r>
            <a:r>
              <a:rPr lang="nl-NL" dirty="0" smtClean="0"/>
              <a:t>)</a:t>
            </a:r>
          </a:p>
          <a:p>
            <a:r>
              <a:rPr lang="nl-NL" dirty="0" smtClean="0"/>
              <a:t>Stadsrand: sportieve, recreatieve en sociaal-culturele voorzieningen</a:t>
            </a:r>
          </a:p>
          <a:p>
            <a:r>
              <a:rPr lang="nl-NL" dirty="0" smtClean="0"/>
              <a:t>Buiten de stad: nieuwe functie industriegebieden</a:t>
            </a:r>
          </a:p>
          <a:p>
            <a:r>
              <a:rPr lang="nl-NL" dirty="0" smtClean="0"/>
              <a:t>(Groen binnen en buiten de stad)</a:t>
            </a:r>
          </a:p>
        </p:txBody>
      </p:sp>
    </p:spTree>
    <p:extLst>
      <p:ext uri="{BB962C8B-B14F-4D97-AF65-F5344CB8AC3E}">
        <p14:creationId xmlns:p14="http://schemas.microsoft.com/office/powerpoint/2010/main" val="33710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Leisure in Tilburg</a:t>
            </a:r>
            <a:endParaRPr lang="nl-NL" dirty="0"/>
          </a:p>
        </p:txBody>
      </p:sp>
      <p:pic>
        <p:nvPicPr>
          <p:cNvPr id="4" name="Afbeelding 3"/>
          <p:cNvPicPr>
            <a:picLocks noChangeAspect="1"/>
          </p:cNvPicPr>
          <p:nvPr/>
        </p:nvPicPr>
        <p:blipFill>
          <a:blip r:embed="rId2"/>
          <a:stretch>
            <a:fillRect/>
          </a:stretch>
        </p:blipFill>
        <p:spPr>
          <a:xfrm>
            <a:off x="208251" y="4262551"/>
            <a:ext cx="4744477" cy="244827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1" y="991416"/>
            <a:ext cx="4139351" cy="2755737"/>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16016" y="991020"/>
            <a:ext cx="4082480" cy="2293964"/>
          </a:xfr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702899"/>
            <a:ext cx="2857500" cy="2857500"/>
          </a:xfrm>
          <a:prstGeom prst="rect">
            <a:avLst/>
          </a:prstGeom>
        </p:spPr>
      </p:pic>
    </p:spTree>
    <p:extLst>
      <p:ext uri="{BB962C8B-B14F-4D97-AF65-F5344CB8AC3E}">
        <p14:creationId xmlns:p14="http://schemas.microsoft.com/office/powerpoint/2010/main" val="155966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Vrijetijdsbesteding op wijkniveau</a:t>
            </a:r>
            <a:endParaRPr lang="nl-NL" dirty="0"/>
          </a:p>
        </p:txBody>
      </p:sp>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268760"/>
            <a:ext cx="3600772" cy="2025434"/>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060716"/>
            <a:ext cx="3994026" cy="288979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717032"/>
            <a:ext cx="4890120" cy="2750693"/>
          </a:xfrm>
          <a:prstGeom prst="rect">
            <a:avLst/>
          </a:prstGeom>
        </p:spPr>
      </p:pic>
    </p:spTree>
    <p:extLst>
      <p:ext uri="{BB962C8B-B14F-4D97-AF65-F5344CB8AC3E}">
        <p14:creationId xmlns:p14="http://schemas.microsoft.com/office/powerpoint/2010/main" val="2715395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Vrijetijdsbesteding op wijkniveau</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24744"/>
            <a:ext cx="4825529" cy="2703891"/>
          </a:xfr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992542"/>
            <a:ext cx="3985614" cy="2664296"/>
          </a:xfrm>
          <a:prstGeom prst="rect">
            <a:avLst/>
          </a:prstGeom>
        </p:spPr>
      </p:pic>
    </p:spTree>
    <p:extLst>
      <p:ext uri="{BB962C8B-B14F-4D97-AF65-F5344CB8AC3E}">
        <p14:creationId xmlns:p14="http://schemas.microsoft.com/office/powerpoint/2010/main" val="281974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Beïnvloeden op beleidsniveau</a:t>
            </a:r>
            <a:endParaRPr lang="nl-NL" dirty="0"/>
          </a:p>
        </p:txBody>
      </p:sp>
      <p:sp>
        <p:nvSpPr>
          <p:cNvPr id="3" name="Tijdelijke aanduiding voor inhoud 2"/>
          <p:cNvSpPr>
            <a:spLocks noGrp="1"/>
          </p:cNvSpPr>
          <p:nvPr>
            <p:ph idx="1"/>
          </p:nvPr>
        </p:nvSpPr>
        <p:spPr/>
        <p:txBody>
          <a:bodyPr/>
          <a:lstStyle/>
          <a:p>
            <a:r>
              <a:rPr lang="nl-NL" dirty="0" smtClean="0"/>
              <a:t>Vergunningen</a:t>
            </a:r>
          </a:p>
          <a:p>
            <a:r>
              <a:rPr lang="nl-NL" dirty="0" smtClean="0"/>
              <a:t>Stimuleringsprojecten/subsidies</a:t>
            </a:r>
          </a:p>
          <a:p>
            <a:r>
              <a:rPr lang="nl-NL" dirty="0" smtClean="0"/>
              <a:t>Buurthuizen</a:t>
            </a:r>
          </a:p>
          <a:p>
            <a:r>
              <a:rPr lang="nl-NL" dirty="0" smtClean="0"/>
              <a:t>Jongerenwerkers</a:t>
            </a:r>
          </a:p>
          <a:p>
            <a:r>
              <a:rPr lang="nl-NL" dirty="0" smtClean="0"/>
              <a:t>Faciliteiten creëren die mensen samenbrengen zoals een grasveld, speeltuin etc. </a:t>
            </a:r>
            <a:endParaRPr lang="nl-NL" dirty="0"/>
          </a:p>
        </p:txBody>
      </p:sp>
    </p:spTree>
    <p:extLst>
      <p:ext uri="{BB962C8B-B14F-4D97-AF65-F5344CB8AC3E}">
        <p14:creationId xmlns:p14="http://schemas.microsoft.com/office/powerpoint/2010/main" val="28711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Verwerkingsopdracht</a:t>
            </a:r>
            <a:endParaRPr lang="nl-NL" dirty="0"/>
          </a:p>
        </p:txBody>
      </p:sp>
      <p:sp>
        <p:nvSpPr>
          <p:cNvPr id="3" name="Tijdelijke aanduiding voor inhoud 2"/>
          <p:cNvSpPr>
            <a:spLocks noGrp="1"/>
          </p:cNvSpPr>
          <p:nvPr>
            <p:ph idx="1"/>
          </p:nvPr>
        </p:nvSpPr>
        <p:spPr/>
        <p:txBody>
          <a:bodyPr/>
          <a:lstStyle/>
          <a:p>
            <a:r>
              <a:rPr lang="nl-NL" dirty="0" smtClean="0"/>
              <a:t>Casus: Gemeente Tilburg wil graag dat er betere integratie komt in de stad. </a:t>
            </a:r>
          </a:p>
          <a:p>
            <a:r>
              <a:rPr lang="nl-NL" dirty="0" smtClean="0"/>
              <a:t>Wat kunnen ze doen d.m.v. evenementen, </a:t>
            </a:r>
            <a:r>
              <a:rPr lang="nl-NL" dirty="0" err="1" smtClean="0"/>
              <a:t>leisure</a:t>
            </a:r>
            <a:r>
              <a:rPr lang="nl-NL" dirty="0" smtClean="0"/>
              <a:t>, recreatie etc.? (denk aan de rol van de gemeente) </a:t>
            </a:r>
          </a:p>
          <a:p>
            <a:r>
              <a:rPr lang="nl-NL" dirty="0" smtClean="0"/>
              <a:t>Volgende sheet vragen ter ondersteuning. </a:t>
            </a:r>
            <a:endParaRPr lang="nl-NL" dirty="0"/>
          </a:p>
        </p:txBody>
      </p:sp>
    </p:spTree>
    <p:extLst>
      <p:ext uri="{BB962C8B-B14F-4D97-AF65-F5344CB8AC3E}">
        <p14:creationId xmlns:p14="http://schemas.microsoft.com/office/powerpoint/2010/main" val="173010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a:t>
            </a:r>
          </a:p>
        </p:txBody>
      </p:sp>
      <p:sp>
        <p:nvSpPr>
          <p:cNvPr id="3" name="Tijdelijke aanduiding voor inhoud 2"/>
          <p:cNvSpPr>
            <a:spLocks noGrp="1"/>
          </p:cNvSpPr>
          <p:nvPr>
            <p:ph idx="1"/>
          </p:nvPr>
        </p:nvSpPr>
        <p:spPr/>
        <p:txBody>
          <a:bodyPr/>
          <a:lstStyle/>
          <a:p>
            <a:r>
              <a:rPr lang="nl-NL" dirty="0" smtClean="0"/>
              <a:t>Te beantwoorden vragen voor je zo`n vraagstuk kunt oppakken. </a:t>
            </a:r>
          </a:p>
          <a:p>
            <a:endParaRPr lang="nl-NL" dirty="0"/>
          </a:p>
          <a:p>
            <a:r>
              <a:rPr lang="nl-NL" dirty="0" smtClean="0"/>
              <a:t>Met welke verschillende groepen heb je te maken?</a:t>
            </a:r>
          </a:p>
          <a:p>
            <a:r>
              <a:rPr lang="nl-NL" dirty="0" smtClean="0"/>
              <a:t>Wat wil de gemeente bereiken?</a:t>
            </a:r>
          </a:p>
          <a:p>
            <a:r>
              <a:rPr lang="nl-NL" dirty="0" smtClean="0"/>
              <a:t>Wat kun je doen vanuit de rol als gemeente?</a:t>
            </a:r>
          </a:p>
          <a:p>
            <a:r>
              <a:rPr lang="nl-NL" dirty="0" smtClean="0"/>
              <a:t>Waarin kan de gemeente zich onderscheiden?</a:t>
            </a:r>
            <a:endParaRPr lang="nl-NL" dirty="0"/>
          </a:p>
        </p:txBody>
      </p:sp>
    </p:spTree>
    <p:extLst>
      <p:ext uri="{BB962C8B-B14F-4D97-AF65-F5344CB8AC3E}">
        <p14:creationId xmlns:p14="http://schemas.microsoft.com/office/powerpoint/2010/main" val="92101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Relatie stad en </a:t>
            </a:r>
            <a:r>
              <a:rPr lang="nl-NL" dirty="0" err="1" smtClean="0"/>
              <a:t>leisure</a:t>
            </a:r>
            <a:endParaRPr lang="nl-NL" dirty="0"/>
          </a:p>
        </p:txBody>
      </p:sp>
      <p:sp>
        <p:nvSpPr>
          <p:cNvPr id="3" name="Tijdelijke aanduiding voor inhoud 2"/>
          <p:cNvSpPr>
            <a:spLocks noGrp="1"/>
          </p:cNvSpPr>
          <p:nvPr>
            <p:ph idx="1"/>
          </p:nvPr>
        </p:nvSpPr>
        <p:spPr>
          <a:xfrm>
            <a:off x="1655676" y="1754815"/>
            <a:ext cx="6002424" cy="3697058"/>
          </a:xfrm>
        </p:spPr>
        <p:txBody>
          <a:bodyPr/>
          <a:lstStyle/>
          <a:p>
            <a:r>
              <a:rPr lang="nl-NL" dirty="0" smtClean="0"/>
              <a:t>Jaren ’80 </a:t>
            </a:r>
            <a:r>
              <a:rPr lang="nl-NL" dirty="0" err="1" smtClean="0"/>
              <a:t>vs</a:t>
            </a:r>
            <a:r>
              <a:rPr lang="nl-NL" dirty="0" smtClean="0"/>
              <a:t> nu</a:t>
            </a:r>
          </a:p>
          <a:p>
            <a:r>
              <a:rPr lang="nl-NL" dirty="0" smtClean="0"/>
              <a:t>Van productieruimte naar consumptieruimte</a:t>
            </a:r>
          </a:p>
          <a:p>
            <a:r>
              <a:rPr lang="nl-NL" dirty="0" smtClean="0"/>
              <a:t>Met name uitgave aan winkelen</a:t>
            </a:r>
          </a:p>
          <a:p>
            <a:r>
              <a:rPr lang="nl-NL" dirty="0" smtClean="0"/>
              <a:t>Horeca is tevens belangrijk</a:t>
            </a:r>
          </a:p>
        </p:txBody>
      </p:sp>
    </p:spTree>
    <p:extLst>
      <p:ext uri="{BB962C8B-B14F-4D97-AF65-F5344CB8AC3E}">
        <p14:creationId xmlns:p14="http://schemas.microsoft.com/office/powerpoint/2010/main" val="103924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Leisure als oplossing</a:t>
            </a:r>
            <a:endParaRPr lang="nl-NL" dirty="0"/>
          </a:p>
        </p:txBody>
      </p:sp>
      <p:sp>
        <p:nvSpPr>
          <p:cNvPr id="3" name="Tijdelijke aanduiding voor inhoud 2"/>
          <p:cNvSpPr>
            <a:spLocks noGrp="1"/>
          </p:cNvSpPr>
          <p:nvPr>
            <p:ph idx="1"/>
          </p:nvPr>
        </p:nvSpPr>
        <p:spPr>
          <a:xfrm>
            <a:off x="1655676" y="1754815"/>
            <a:ext cx="6002424" cy="3697058"/>
          </a:xfrm>
        </p:spPr>
        <p:txBody>
          <a:bodyPr>
            <a:normAutofit lnSpcReduction="10000"/>
          </a:bodyPr>
          <a:lstStyle/>
          <a:p>
            <a:pPr marL="0" indent="0">
              <a:buNone/>
            </a:pPr>
            <a:r>
              <a:rPr lang="nl-NL" dirty="0" smtClean="0"/>
              <a:t>Belang </a:t>
            </a:r>
            <a:r>
              <a:rPr lang="nl-NL" dirty="0" err="1" smtClean="0"/>
              <a:t>leisure</a:t>
            </a:r>
            <a:r>
              <a:rPr lang="nl-NL" dirty="0" smtClean="0"/>
              <a:t> voor de stad:</a:t>
            </a:r>
          </a:p>
          <a:p>
            <a:pPr marL="0" indent="0">
              <a:buNone/>
            </a:pPr>
            <a:r>
              <a:rPr lang="nl-NL" dirty="0" smtClean="0"/>
              <a:t>Leisure maakt de stad economisch gezonder.</a:t>
            </a:r>
          </a:p>
          <a:p>
            <a:pPr marL="0" indent="0">
              <a:buNone/>
            </a:pPr>
            <a:endParaRPr lang="nl-NL" dirty="0"/>
          </a:p>
          <a:p>
            <a:endParaRPr lang="nl-NL" dirty="0" smtClean="0"/>
          </a:p>
          <a:p>
            <a:pPr marL="0" indent="0">
              <a:buNone/>
            </a:pPr>
            <a:r>
              <a:rPr lang="nl-NL" dirty="0"/>
              <a:t>Wat kunnen steden doen om aantrekkelijke </a:t>
            </a:r>
            <a:r>
              <a:rPr lang="nl-NL" dirty="0" err="1"/>
              <a:t>leisurelocaties</a:t>
            </a:r>
            <a:r>
              <a:rPr lang="nl-NL" dirty="0"/>
              <a:t> te worden?</a:t>
            </a:r>
          </a:p>
          <a:p>
            <a:endParaRPr lang="nl-NL" dirty="0"/>
          </a:p>
        </p:txBody>
      </p:sp>
    </p:spTree>
    <p:extLst>
      <p:ext uri="{BB962C8B-B14F-4D97-AF65-F5344CB8AC3E}">
        <p14:creationId xmlns:p14="http://schemas.microsoft.com/office/powerpoint/2010/main" val="32590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Lesopzet</a:t>
            </a:r>
            <a:endParaRPr lang="nl-NL" dirty="0"/>
          </a:p>
        </p:txBody>
      </p:sp>
      <p:sp>
        <p:nvSpPr>
          <p:cNvPr id="3" name="Tijdelijke aanduiding voor inhoud 2"/>
          <p:cNvSpPr>
            <a:spLocks noGrp="1"/>
          </p:cNvSpPr>
          <p:nvPr>
            <p:ph idx="1"/>
          </p:nvPr>
        </p:nvSpPr>
        <p:spPr>
          <a:xfrm>
            <a:off x="683568" y="1196752"/>
            <a:ext cx="8003232" cy="4929411"/>
          </a:xfrm>
        </p:spPr>
        <p:txBody>
          <a:bodyPr/>
          <a:lstStyle/>
          <a:p>
            <a:r>
              <a:rPr lang="nl-NL" dirty="0" smtClean="0"/>
              <a:t>Uitleg vrije tijd en recreatie / </a:t>
            </a:r>
            <a:r>
              <a:rPr lang="nl-NL" dirty="0" err="1" smtClean="0"/>
              <a:t>leisure</a:t>
            </a:r>
            <a:r>
              <a:rPr lang="nl-NL" dirty="0" smtClean="0"/>
              <a:t> in de </a:t>
            </a:r>
            <a:r>
              <a:rPr lang="nl-NL" dirty="0" smtClean="0"/>
              <a:t>stad</a:t>
            </a:r>
          </a:p>
          <a:p>
            <a:r>
              <a:rPr lang="nl-NL" dirty="0" smtClean="0"/>
              <a:t>Beïnvloeden op beleidsniveau</a:t>
            </a:r>
            <a:endParaRPr lang="nl-NL" dirty="0" smtClean="0"/>
          </a:p>
          <a:p>
            <a:r>
              <a:rPr lang="nl-NL" dirty="0" smtClean="0"/>
              <a:t>Verwerkingsopdracht</a:t>
            </a:r>
          </a:p>
          <a:p>
            <a:r>
              <a:rPr lang="nl-NL" dirty="0" smtClean="0"/>
              <a:t>Multifunctionele vrijetijdslocaties</a:t>
            </a:r>
          </a:p>
          <a:p>
            <a:r>
              <a:rPr lang="nl-NL" dirty="0" smtClean="0"/>
              <a:t>Verdiepingsmateriaal lezen</a:t>
            </a:r>
          </a:p>
          <a:p>
            <a:r>
              <a:rPr lang="nl-NL" dirty="0" smtClean="0"/>
              <a:t>Bespreken gelezen artikelen</a:t>
            </a:r>
            <a:endParaRPr lang="nl-NL" dirty="0"/>
          </a:p>
          <a:p>
            <a:endParaRPr lang="nl-NL" dirty="0" smtClean="0"/>
          </a:p>
        </p:txBody>
      </p:sp>
    </p:spTree>
    <p:extLst>
      <p:ext uri="{BB962C8B-B14F-4D97-AF65-F5344CB8AC3E}">
        <p14:creationId xmlns:p14="http://schemas.microsoft.com/office/powerpoint/2010/main" val="1900244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1106742"/>
            <a:ext cx="5632140" cy="486054"/>
          </a:xfrm>
        </p:spPr>
        <p:txBody>
          <a:bodyPr/>
          <a:lstStyle/>
          <a:p>
            <a:r>
              <a:rPr lang="nl-NL" dirty="0" smtClean="0"/>
              <a:t>Elementen voor aantrekkelijke </a:t>
            </a:r>
            <a:r>
              <a:rPr lang="nl-NL" dirty="0" err="1" smtClean="0"/>
              <a:t>leisure</a:t>
            </a:r>
            <a:r>
              <a:rPr lang="nl-NL" dirty="0" smtClean="0"/>
              <a:t> (belevenis): </a:t>
            </a:r>
            <a:endParaRPr lang="nl-NL" dirty="0"/>
          </a:p>
        </p:txBody>
      </p:sp>
      <p:sp>
        <p:nvSpPr>
          <p:cNvPr id="3" name="Tijdelijke aanduiding voor inhoud 2"/>
          <p:cNvSpPr>
            <a:spLocks noGrp="1"/>
          </p:cNvSpPr>
          <p:nvPr>
            <p:ph idx="1"/>
          </p:nvPr>
        </p:nvSpPr>
        <p:spPr>
          <a:xfrm>
            <a:off x="1655676" y="1754815"/>
            <a:ext cx="6002424" cy="3697058"/>
          </a:xfrm>
        </p:spPr>
        <p:txBody>
          <a:bodyPr>
            <a:normAutofit fontScale="92500" lnSpcReduction="10000"/>
          </a:bodyPr>
          <a:lstStyle/>
          <a:p>
            <a:pPr marL="385763" indent="-385763">
              <a:buAutoNum type="arabicPeriod"/>
            </a:pPr>
            <a:r>
              <a:rPr lang="nl-NL" dirty="0" smtClean="0"/>
              <a:t>Authenticiteit</a:t>
            </a:r>
          </a:p>
          <a:p>
            <a:pPr marL="385763" indent="-385763">
              <a:buAutoNum type="arabicPeriod"/>
            </a:pPr>
            <a:r>
              <a:rPr lang="nl-NL" dirty="0" smtClean="0"/>
              <a:t>Contact en ontmoeting</a:t>
            </a:r>
          </a:p>
          <a:p>
            <a:pPr marL="385763" indent="-385763">
              <a:buAutoNum type="arabicPeriod"/>
            </a:pPr>
            <a:r>
              <a:rPr lang="nl-NL" dirty="0" smtClean="0"/>
              <a:t>Participeren en ontspannen</a:t>
            </a:r>
          </a:p>
          <a:p>
            <a:pPr marL="385763" indent="-385763">
              <a:buAutoNum type="arabicPeriod"/>
            </a:pPr>
            <a:r>
              <a:rPr lang="nl-NL" dirty="0" smtClean="0"/>
              <a:t>Spel</a:t>
            </a:r>
          </a:p>
          <a:p>
            <a:pPr marL="385763" indent="-385763">
              <a:buAutoNum type="arabicPeriod"/>
            </a:pPr>
            <a:r>
              <a:rPr lang="nl-NL" dirty="0" smtClean="0"/>
              <a:t>Prikkeling en emotie</a:t>
            </a:r>
          </a:p>
          <a:p>
            <a:pPr marL="385763" indent="-385763">
              <a:buAutoNum type="arabicPeriod"/>
            </a:pPr>
            <a:r>
              <a:rPr lang="nl-NL" dirty="0" smtClean="0"/>
              <a:t>Zelfontplooiing en inspiratie</a:t>
            </a:r>
          </a:p>
          <a:p>
            <a:pPr marL="385763" indent="-385763">
              <a:buAutoNum type="arabicPeriod"/>
            </a:pPr>
            <a:r>
              <a:rPr lang="nl-NL" dirty="0" smtClean="0"/>
              <a:t>Veiligheid </a:t>
            </a:r>
            <a:r>
              <a:rPr lang="nl-NL" dirty="0" smtClean="0"/>
              <a:t>en herkenning</a:t>
            </a:r>
          </a:p>
          <a:p>
            <a:pPr marL="385763" indent="-385763">
              <a:buAutoNum type="arabicPeriod"/>
            </a:pPr>
            <a:r>
              <a:rPr lang="nl-NL" dirty="0" smtClean="0"/>
              <a:t>Perceptie van hier en nu</a:t>
            </a:r>
            <a:endParaRPr lang="nl-NL" dirty="0"/>
          </a:p>
        </p:txBody>
      </p:sp>
    </p:spTree>
    <p:extLst>
      <p:ext uri="{BB962C8B-B14F-4D97-AF65-F5344CB8AC3E}">
        <p14:creationId xmlns:p14="http://schemas.microsoft.com/office/powerpoint/2010/main" val="3723546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332656"/>
            <a:ext cx="6296715" cy="396044"/>
          </a:xfrm>
        </p:spPr>
        <p:txBody>
          <a:bodyPr/>
          <a:lstStyle/>
          <a:p>
            <a:r>
              <a:rPr lang="nl-NL" dirty="0" smtClean="0"/>
              <a:t>Multifunctionele vrijetijdslocaties</a:t>
            </a:r>
            <a:endParaRPr lang="nl-NL" dirty="0"/>
          </a:p>
        </p:txBody>
      </p:sp>
      <p:sp>
        <p:nvSpPr>
          <p:cNvPr id="3" name="Tijdelijke aanduiding voor inhoud 2"/>
          <p:cNvSpPr>
            <a:spLocks noGrp="1"/>
          </p:cNvSpPr>
          <p:nvPr>
            <p:ph idx="1"/>
          </p:nvPr>
        </p:nvSpPr>
        <p:spPr>
          <a:xfrm>
            <a:off x="467544" y="1556792"/>
            <a:ext cx="8496944" cy="5040560"/>
          </a:xfrm>
        </p:spPr>
        <p:txBody>
          <a:bodyPr>
            <a:noAutofit/>
          </a:bodyPr>
          <a:lstStyle/>
          <a:p>
            <a:pPr marL="0" indent="0">
              <a:buNone/>
            </a:pPr>
            <a:r>
              <a:rPr lang="nl-NL" sz="2400" dirty="0" smtClean="0"/>
              <a:t>Wat wordt hiermee bedoeld?</a:t>
            </a:r>
          </a:p>
          <a:p>
            <a:pPr marL="0" indent="0">
              <a:buNone/>
            </a:pPr>
            <a:endParaRPr lang="nl-NL" sz="2400" dirty="0"/>
          </a:p>
          <a:p>
            <a:pPr marL="0" indent="0">
              <a:buNone/>
            </a:pPr>
            <a:r>
              <a:rPr lang="nl-NL" sz="2400" dirty="0" smtClean="0"/>
              <a:t>Definitie</a:t>
            </a:r>
          </a:p>
          <a:p>
            <a:pPr marL="0" indent="0">
              <a:buNone/>
            </a:pPr>
            <a:r>
              <a:rPr lang="nl-NL" sz="2400" dirty="0" smtClean="0"/>
              <a:t>Een commerciële of non-commerciële locatie, gelegen in zowel de periferie als de stedelijke en rurale omgeving, waar minimaal twee functies fysiek geïntegreerd zijn en waar op planmatige wijze synergie gezocht wordt tussen deze functies onderling. Hierbij is de voorwaarde dat er minimaal een </a:t>
            </a:r>
            <a:r>
              <a:rPr lang="nl-NL" sz="2400" dirty="0" err="1" smtClean="0"/>
              <a:t>leisurefunctie</a:t>
            </a:r>
            <a:r>
              <a:rPr lang="nl-NL" sz="2400" dirty="0" smtClean="0"/>
              <a:t> aanwezig is ten behoeve van de besteding van de vrijetijd waarbij het creëren van de optimale beleving wordt nagestreefd.  </a:t>
            </a:r>
            <a:endParaRPr lang="nl-NL" sz="2400" dirty="0"/>
          </a:p>
        </p:txBody>
      </p:sp>
    </p:spTree>
    <p:extLst>
      <p:ext uri="{BB962C8B-B14F-4D97-AF65-F5344CB8AC3E}">
        <p14:creationId xmlns:p14="http://schemas.microsoft.com/office/powerpoint/2010/main" val="8909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Multifunctionele vrijetijdslocaties</a:t>
            </a:r>
            <a:endParaRPr lang="nl-NL" dirty="0"/>
          </a:p>
        </p:txBody>
      </p:sp>
      <p:sp>
        <p:nvSpPr>
          <p:cNvPr id="3" name="Tijdelijke aanduiding voor inhoud 2"/>
          <p:cNvSpPr>
            <a:spLocks noGrp="1"/>
          </p:cNvSpPr>
          <p:nvPr>
            <p:ph idx="1"/>
          </p:nvPr>
        </p:nvSpPr>
        <p:spPr>
          <a:xfrm>
            <a:off x="1655676" y="1754815"/>
            <a:ext cx="6002424" cy="3697058"/>
          </a:xfrm>
        </p:spPr>
        <p:txBody>
          <a:bodyPr>
            <a:normAutofit fontScale="92500" lnSpcReduction="20000"/>
          </a:bodyPr>
          <a:lstStyle/>
          <a:p>
            <a:pPr marL="0" indent="0">
              <a:buNone/>
            </a:pPr>
            <a:r>
              <a:rPr lang="nl-NL" dirty="0"/>
              <a:t>Voorbeelden</a:t>
            </a:r>
          </a:p>
          <a:p>
            <a:r>
              <a:rPr lang="nl-NL" dirty="0" err="1"/>
              <a:t>Shoppingmalls</a:t>
            </a:r>
            <a:r>
              <a:rPr lang="nl-NL" dirty="0"/>
              <a:t> (</a:t>
            </a:r>
            <a:r>
              <a:rPr lang="nl-NL" dirty="0" err="1"/>
              <a:t>Factory</a:t>
            </a:r>
            <a:r>
              <a:rPr lang="nl-NL" dirty="0"/>
              <a:t> Outlet Roermond)</a:t>
            </a:r>
          </a:p>
          <a:p>
            <a:r>
              <a:rPr lang="nl-NL" dirty="0"/>
              <a:t>Multifunctionele accommodaties voor beurzen, evenementen, concerten en vergaderen (Ahoy, Rotterdam</a:t>
            </a:r>
          </a:p>
          <a:p>
            <a:r>
              <a:rPr lang="nl-NL" dirty="0"/>
              <a:t>Multifunctionele </a:t>
            </a:r>
            <a:r>
              <a:rPr lang="nl-NL" dirty="0" err="1"/>
              <a:t>sportaccomodaties</a:t>
            </a:r>
            <a:r>
              <a:rPr lang="nl-NL" dirty="0"/>
              <a:t> (Amsterdam Arena)</a:t>
            </a:r>
          </a:p>
          <a:p>
            <a:r>
              <a:rPr lang="nl-NL" dirty="0"/>
              <a:t>Vakantieparken/bungalowparken (Centre </a:t>
            </a:r>
            <a:r>
              <a:rPr lang="nl-NL" dirty="0" err="1"/>
              <a:t>Parcs</a:t>
            </a:r>
            <a:r>
              <a:rPr lang="nl-NL" dirty="0"/>
              <a:t>)</a:t>
            </a:r>
          </a:p>
          <a:p>
            <a:pPr marL="0" indent="0">
              <a:buNone/>
            </a:pPr>
            <a:endParaRPr lang="nl-NL" dirty="0"/>
          </a:p>
        </p:txBody>
      </p:sp>
    </p:spTree>
    <p:extLst>
      <p:ext uri="{BB962C8B-B14F-4D97-AF65-F5344CB8AC3E}">
        <p14:creationId xmlns:p14="http://schemas.microsoft.com/office/powerpoint/2010/main" val="2236659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764704"/>
            <a:ext cx="8100392" cy="648073"/>
          </a:xfrm>
        </p:spPr>
        <p:txBody>
          <a:bodyPr/>
          <a:lstStyle/>
          <a:p>
            <a:r>
              <a:rPr lang="nl-NL" dirty="0"/>
              <a:t>Voordelen multifunctionele </a:t>
            </a:r>
            <a:r>
              <a:rPr lang="nl-NL" dirty="0" smtClean="0"/>
              <a:t>vrijetijdslocaties</a:t>
            </a:r>
            <a:endParaRPr lang="nl-NL" dirty="0"/>
          </a:p>
        </p:txBody>
      </p:sp>
      <p:sp>
        <p:nvSpPr>
          <p:cNvPr id="3" name="Tijdelijke aanduiding voor inhoud 2"/>
          <p:cNvSpPr>
            <a:spLocks noGrp="1"/>
          </p:cNvSpPr>
          <p:nvPr>
            <p:ph idx="1"/>
          </p:nvPr>
        </p:nvSpPr>
        <p:spPr>
          <a:xfrm>
            <a:off x="1655676" y="1754815"/>
            <a:ext cx="6002424" cy="3697058"/>
          </a:xfrm>
        </p:spPr>
        <p:txBody>
          <a:bodyPr/>
          <a:lstStyle/>
          <a:p>
            <a:r>
              <a:rPr lang="nl-NL" dirty="0" smtClean="0"/>
              <a:t>Co-creatie</a:t>
            </a:r>
          </a:p>
          <a:p>
            <a:r>
              <a:rPr lang="nl-NL" dirty="0" smtClean="0"/>
              <a:t>(Keuze)vrijheid</a:t>
            </a:r>
          </a:p>
          <a:p>
            <a:r>
              <a:rPr lang="nl-NL" dirty="0" smtClean="0"/>
              <a:t>Authenticiteit</a:t>
            </a:r>
          </a:p>
          <a:p>
            <a:r>
              <a:rPr lang="nl-NL" dirty="0" smtClean="0"/>
              <a:t>Prikkeling</a:t>
            </a:r>
          </a:p>
          <a:p>
            <a:r>
              <a:rPr lang="nl-NL" dirty="0" smtClean="0"/>
              <a:t>Contact en ontmoeting</a:t>
            </a:r>
          </a:p>
          <a:p>
            <a:r>
              <a:rPr lang="nl-NL" dirty="0" smtClean="0"/>
              <a:t>Veiligheid</a:t>
            </a:r>
            <a:endParaRPr lang="nl-NL" dirty="0"/>
          </a:p>
        </p:txBody>
      </p:sp>
    </p:spTree>
    <p:extLst>
      <p:ext uri="{BB962C8B-B14F-4D97-AF65-F5344CB8AC3E}">
        <p14:creationId xmlns:p14="http://schemas.microsoft.com/office/powerpoint/2010/main" val="741552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3718" y="1106742"/>
            <a:ext cx="5578134" cy="486054"/>
          </a:xfrm>
        </p:spPr>
        <p:txBody>
          <a:bodyPr/>
          <a:lstStyle/>
          <a:p>
            <a:r>
              <a:rPr lang="nl-NL" sz="1800" dirty="0"/>
              <a:t>Verdieping</a:t>
            </a:r>
          </a:p>
        </p:txBody>
      </p:sp>
      <p:sp>
        <p:nvSpPr>
          <p:cNvPr id="3" name="Tijdelijke aanduiding voor inhoud 2"/>
          <p:cNvSpPr>
            <a:spLocks noGrp="1"/>
          </p:cNvSpPr>
          <p:nvPr>
            <p:ph idx="1"/>
          </p:nvPr>
        </p:nvSpPr>
        <p:spPr>
          <a:xfrm>
            <a:off x="1655676" y="1754815"/>
            <a:ext cx="6002424" cy="3697058"/>
          </a:xfrm>
        </p:spPr>
        <p:txBody>
          <a:bodyPr>
            <a:normAutofit lnSpcReduction="10000"/>
          </a:bodyPr>
          <a:lstStyle/>
          <a:p>
            <a:pPr marL="0" indent="0">
              <a:buNone/>
            </a:pPr>
            <a:r>
              <a:rPr lang="nl-NL" dirty="0" smtClean="0"/>
              <a:t>Artikelen op de VLC:</a:t>
            </a:r>
          </a:p>
          <a:p>
            <a:r>
              <a:rPr lang="nl-NL" i="1" dirty="0" smtClean="0"/>
              <a:t>Noodzaak van authenticiteit, reclametruc of de sleutel tot een succesvolle gebiedsontwikkeling?</a:t>
            </a:r>
          </a:p>
          <a:p>
            <a:r>
              <a:rPr lang="nl-NL" i="1" dirty="0" smtClean="0"/>
              <a:t>Wat zijn multifunctionele </a:t>
            </a:r>
            <a:r>
              <a:rPr lang="nl-NL" i="1" dirty="0" err="1" smtClean="0"/>
              <a:t>leisure</a:t>
            </a:r>
            <a:r>
              <a:rPr lang="nl-NL" i="1" dirty="0" smtClean="0"/>
              <a:t> locaties eigenlijk?</a:t>
            </a:r>
          </a:p>
          <a:p>
            <a:r>
              <a:rPr lang="nl-NL" i="1" dirty="0" smtClean="0"/>
              <a:t>Leisure lands, </a:t>
            </a:r>
            <a:r>
              <a:rPr lang="nl-NL" i="1" smtClean="0"/>
              <a:t>Duurzaam recreëren</a:t>
            </a:r>
            <a:endParaRPr lang="nl-NL" i="1" dirty="0" smtClean="0"/>
          </a:p>
          <a:p>
            <a:endParaRPr lang="nl-NL" i="1" dirty="0">
              <a:solidFill>
                <a:srgbClr val="92D050"/>
              </a:solidFill>
            </a:endParaRPr>
          </a:p>
        </p:txBody>
      </p:sp>
    </p:spTree>
    <p:extLst>
      <p:ext uri="{BB962C8B-B14F-4D97-AF65-F5344CB8AC3E}">
        <p14:creationId xmlns:p14="http://schemas.microsoft.com/office/powerpoint/2010/main" val="195977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3" name="Tijdelijke aanduiding voor inhoud 2"/>
          <p:cNvSpPr>
            <a:spLocks noGrp="1"/>
          </p:cNvSpPr>
          <p:nvPr>
            <p:ph idx="1"/>
          </p:nvPr>
        </p:nvSpPr>
        <p:spPr>
          <a:xfrm>
            <a:off x="683568" y="1196752"/>
            <a:ext cx="8003232" cy="4929411"/>
          </a:xfrm>
        </p:spPr>
        <p:txBody>
          <a:bodyPr>
            <a:normAutofit fontScale="77500" lnSpcReduction="20000"/>
          </a:bodyPr>
          <a:lstStyle/>
          <a:p>
            <a:r>
              <a:rPr lang="nl-NL" dirty="0" smtClean="0"/>
              <a:t>Je kunt uitleggen welke drie elementen er van invloed zijn op onze manier van vrijetijdsbesteding</a:t>
            </a:r>
          </a:p>
          <a:p>
            <a:r>
              <a:rPr lang="nl-NL" dirty="0" smtClean="0"/>
              <a:t>Je kunt de geografische verdeling van vrijetijdsvoorzieningen in een stad toelichten</a:t>
            </a:r>
          </a:p>
          <a:p>
            <a:r>
              <a:rPr lang="nl-NL" dirty="0" smtClean="0"/>
              <a:t>Je kunt voorbeelden geven van vrijetijdsvoorzieningen op wijkniveau </a:t>
            </a:r>
          </a:p>
          <a:p>
            <a:r>
              <a:rPr lang="nl-NL" dirty="0" smtClean="0"/>
              <a:t>Je kunt benoemen wat een gemeente op beleidsniveau kan doen om te </a:t>
            </a:r>
            <a:r>
              <a:rPr lang="nl-NL" dirty="0" smtClean="0"/>
              <a:t>stimuleren</a:t>
            </a:r>
          </a:p>
          <a:p>
            <a:r>
              <a:rPr lang="nl-NL" dirty="0" smtClean="0"/>
              <a:t>Je </a:t>
            </a:r>
            <a:r>
              <a:rPr lang="nl-NL" dirty="0"/>
              <a:t>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smtClean="0"/>
              <a:t>Je </a:t>
            </a:r>
            <a:r>
              <a:rPr lang="nl-NL" dirty="0"/>
              <a:t>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101844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3" name="Tijdelijke aanduiding voor inhoud 2"/>
          <p:cNvSpPr>
            <a:spLocks noGrp="1"/>
          </p:cNvSpPr>
          <p:nvPr>
            <p:ph idx="1"/>
          </p:nvPr>
        </p:nvSpPr>
        <p:spPr>
          <a:xfrm>
            <a:off x="683568" y="1196752"/>
            <a:ext cx="8003232" cy="4929411"/>
          </a:xfrm>
        </p:spPr>
        <p:txBody>
          <a:bodyPr>
            <a:normAutofit fontScale="77500" lnSpcReduction="20000"/>
          </a:bodyPr>
          <a:lstStyle/>
          <a:p>
            <a:r>
              <a:rPr lang="nl-NL" dirty="0" smtClean="0"/>
              <a:t>Je kunt uitleggen welke drie elementen er van invloed zijn op onze manier van vrijetijdsbesteding</a:t>
            </a:r>
          </a:p>
          <a:p>
            <a:r>
              <a:rPr lang="nl-NL" dirty="0" smtClean="0"/>
              <a:t>Je kunt de geografische verdeling van vrijetijdsvoorzieningen in een stad toelichten</a:t>
            </a:r>
          </a:p>
          <a:p>
            <a:r>
              <a:rPr lang="nl-NL" dirty="0" smtClean="0"/>
              <a:t>Je kunt voorbeelden geven van vrijetijdsvoorzieningen op wijkniveau </a:t>
            </a:r>
          </a:p>
          <a:p>
            <a:r>
              <a:rPr lang="nl-NL" dirty="0" smtClean="0"/>
              <a:t>Je kunt benoemen wat een gemeente op beleidsniveau kan doen om te </a:t>
            </a:r>
            <a:r>
              <a:rPr lang="nl-NL" dirty="0" smtClean="0"/>
              <a:t>stimuleren</a:t>
            </a:r>
          </a:p>
          <a:p>
            <a:r>
              <a:rPr lang="nl-NL" dirty="0" smtClean="0"/>
              <a:t>Je </a:t>
            </a:r>
            <a:r>
              <a:rPr lang="nl-NL" dirty="0"/>
              <a:t>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smtClean="0"/>
              <a:t>Je </a:t>
            </a:r>
            <a:r>
              <a:rPr lang="nl-NL" dirty="0"/>
              <a:t>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3435127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Vrijetijdsgedrag</a:t>
            </a:r>
            <a:endParaRPr lang="nl-NL" dirty="0"/>
          </a:p>
        </p:txBody>
      </p:sp>
      <p:sp>
        <p:nvSpPr>
          <p:cNvPr id="3" name="Tijdelijke aanduiding voor inhoud 2"/>
          <p:cNvSpPr>
            <a:spLocks noGrp="1"/>
          </p:cNvSpPr>
          <p:nvPr>
            <p:ph idx="1"/>
          </p:nvPr>
        </p:nvSpPr>
        <p:spPr>
          <a:xfrm>
            <a:off x="683568" y="1196752"/>
            <a:ext cx="8003232" cy="4929411"/>
          </a:xfrm>
        </p:spPr>
        <p:txBody>
          <a:bodyPr/>
          <a:lstStyle/>
          <a:p>
            <a:pPr marL="0" indent="0">
              <a:buNone/>
            </a:pPr>
            <a:r>
              <a:rPr lang="nl-NL" dirty="0" smtClean="0"/>
              <a:t>Van invloed op vrijetijdsgedrag:</a:t>
            </a:r>
          </a:p>
          <a:p>
            <a:r>
              <a:rPr lang="nl-NL" dirty="0" smtClean="0"/>
              <a:t>Maatschappij </a:t>
            </a:r>
          </a:p>
          <a:p>
            <a:r>
              <a:rPr lang="nl-NL" dirty="0" smtClean="0"/>
              <a:t>Sociale structuur</a:t>
            </a:r>
          </a:p>
          <a:p>
            <a:r>
              <a:rPr lang="nl-NL" dirty="0" smtClean="0"/>
              <a:t>Sociale cultuur</a:t>
            </a:r>
          </a:p>
        </p:txBody>
      </p:sp>
    </p:spTree>
    <p:extLst>
      <p:ext uri="{BB962C8B-B14F-4D97-AF65-F5344CB8AC3E}">
        <p14:creationId xmlns:p14="http://schemas.microsoft.com/office/powerpoint/2010/main" val="55557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Maatschappij</a:t>
            </a:r>
            <a:endParaRPr lang="nl-NL" dirty="0"/>
          </a:p>
        </p:txBody>
      </p:sp>
      <p:sp>
        <p:nvSpPr>
          <p:cNvPr id="3" name="Tijdelijke aanduiding voor inhoud 2"/>
          <p:cNvSpPr>
            <a:spLocks noGrp="1"/>
          </p:cNvSpPr>
          <p:nvPr>
            <p:ph idx="1"/>
          </p:nvPr>
        </p:nvSpPr>
        <p:spPr>
          <a:xfrm>
            <a:off x="683568" y="1196752"/>
            <a:ext cx="8003232" cy="4929411"/>
          </a:xfrm>
        </p:spPr>
        <p:txBody>
          <a:bodyPr/>
          <a:lstStyle/>
          <a:p>
            <a:pPr marL="0" indent="0">
              <a:buNone/>
            </a:pPr>
            <a:r>
              <a:rPr lang="nl-NL" dirty="0" smtClean="0"/>
              <a:t>Wat wordt er bedoeld met de “maatschappij”?</a:t>
            </a:r>
          </a:p>
          <a:p>
            <a:pPr marL="0" indent="0">
              <a:buNone/>
            </a:pPr>
            <a:endParaRPr lang="nl-NL" dirty="0"/>
          </a:p>
          <a:p>
            <a:pPr marL="0" indent="0">
              <a:buNone/>
            </a:pPr>
            <a:endParaRPr lang="nl-NL" dirty="0" smtClean="0"/>
          </a:p>
          <a:p>
            <a:r>
              <a:rPr lang="nl-NL" dirty="0"/>
              <a:t>Meestal bepaald door landsgrenzen</a:t>
            </a:r>
          </a:p>
          <a:p>
            <a:r>
              <a:rPr lang="nl-NL" dirty="0"/>
              <a:t>Gebruiken en gewoontes in een </a:t>
            </a:r>
            <a:r>
              <a:rPr lang="nl-NL" dirty="0" smtClean="0"/>
              <a:t>land</a:t>
            </a:r>
          </a:p>
          <a:p>
            <a:r>
              <a:rPr lang="nl-NL" dirty="0" smtClean="0"/>
              <a:t>De manier waarop de staat is ingericht</a:t>
            </a:r>
            <a:endParaRPr lang="nl-NL" dirty="0"/>
          </a:p>
          <a:p>
            <a:pPr marL="0" indent="0">
              <a:buNone/>
            </a:pPr>
            <a:endParaRPr lang="nl-NL" dirty="0"/>
          </a:p>
        </p:txBody>
      </p:sp>
    </p:spTree>
    <p:extLst>
      <p:ext uri="{BB962C8B-B14F-4D97-AF65-F5344CB8AC3E}">
        <p14:creationId xmlns:p14="http://schemas.microsoft.com/office/powerpoint/2010/main" val="17061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Sociale structuur</a:t>
            </a:r>
            <a:endParaRPr lang="nl-NL" dirty="0"/>
          </a:p>
        </p:txBody>
      </p:sp>
      <p:sp>
        <p:nvSpPr>
          <p:cNvPr id="3" name="Tijdelijke aanduiding voor inhoud 2"/>
          <p:cNvSpPr>
            <a:spLocks noGrp="1"/>
          </p:cNvSpPr>
          <p:nvPr>
            <p:ph idx="1"/>
          </p:nvPr>
        </p:nvSpPr>
        <p:spPr>
          <a:xfrm>
            <a:off x="683568" y="1196752"/>
            <a:ext cx="8003232" cy="4929411"/>
          </a:xfrm>
        </p:spPr>
        <p:txBody>
          <a:bodyPr/>
          <a:lstStyle/>
          <a:p>
            <a:r>
              <a:rPr lang="nl-NL" dirty="0" smtClean="0"/>
              <a:t>Sociale netwerken</a:t>
            </a:r>
          </a:p>
          <a:p>
            <a:r>
              <a:rPr lang="nl-NL" dirty="0" smtClean="0"/>
              <a:t>Verschillende sociale structuren</a:t>
            </a:r>
          </a:p>
          <a:p>
            <a:r>
              <a:rPr lang="nl-NL" dirty="0" smtClean="0"/>
              <a:t>Verschillende posities</a:t>
            </a:r>
            <a:endParaRPr lang="nl-NL" dirty="0"/>
          </a:p>
          <a:p>
            <a:endParaRPr lang="nl-NL" dirty="0" smtClean="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212976"/>
            <a:ext cx="4752528" cy="3575784"/>
          </a:xfrm>
          <a:prstGeom prst="rect">
            <a:avLst/>
          </a:prstGeom>
        </p:spPr>
      </p:pic>
    </p:spTree>
    <p:extLst>
      <p:ext uri="{BB962C8B-B14F-4D97-AF65-F5344CB8AC3E}">
        <p14:creationId xmlns:p14="http://schemas.microsoft.com/office/powerpoint/2010/main" val="372745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Sociale cultuur</a:t>
            </a:r>
            <a:endParaRPr lang="nl-NL" dirty="0"/>
          </a:p>
        </p:txBody>
      </p:sp>
      <p:sp>
        <p:nvSpPr>
          <p:cNvPr id="3" name="Tijdelijke aanduiding voor inhoud 2"/>
          <p:cNvSpPr>
            <a:spLocks noGrp="1"/>
          </p:cNvSpPr>
          <p:nvPr>
            <p:ph idx="1"/>
          </p:nvPr>
        </p:nvSpPr>
        <p:spPr>
          <a:xfrm>
            <a:off x="683568" y="1196752"/>
            <a:ext cx="8003232" cy="4929411"/>
          </a:xfrm>
        </p:spPr>
        <p:txBody>
          <a:bodyPr/>
          <a:lstStyle/>
          <a:p>
            <a:r>
              <a:rPr lang="nl-NL" dirty="0" smtClean="0"/>
              <a:t>Invulling van de sociale structuur (hoe)</a:t>
            </a:r>
          </a:p>
          <a:p>
            <a:r>
              <a:rPr lang="nl-NL" dirty="0" smtClean="0"/>
              <a:t>Cultuur: alles wat de mens heeft voortgebracht (materieel en immaterieel)</a:t>
            </a:r>
          </a:p>
          <a:p>
            <a:r>
              <a:rPr lang="nl-NL" dirty="0" smtClean="0"/>
              <a:t>Cultuur: het geheel aan waarden, normen, opvattingen, instituties en tradities dat een samenleving of een groep mensen kenmerkt.</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149080"/>
            <a:ext cx="3816424" cy="2507542"/>
          </a:xfrm>
          <a:prstGeom prst="rect">
            <a:avLst/>
          </a:prstGeom>
        </p:spPr>
      </p:pic>
    </p:spTree>
    <p:extLst>
      <p:ext uri="{BB962C8B-B14F-4D97-AF65-F5344CB8AC3E}">
        <p14:creationId xmlns:p14="http://schemas.microsoft.com/office/powerpoint/2010/main" val="42465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683568" y="1196752"/>
            <a:ext cx="8003232" cy="4929411"/>
          </a:xfrm>
        </p:spPr>
        <p:txBody>
          <a:bodyPr>
            <a:normAutofit fontScale="92500" lnSpcReduction="10000"/>
          </a:bodyPr>
          <a:lstStyle/>
          <a:p>
            <a:pPr marL="0" indent="0">
              <a:buNone/>
            </a:pPr>
            <a:r>
              <a:rPr lang="nl-NL" dirty="0" smtClean="0"/>
              <a:t>Hoe beïnvloeden de maatschappij, sociale structuur en sociale cultuur onze vrijetijdsbesteding?</a:t>
            </a:r>
          </a:p>
          <a:p>
            <a:pPr marL="0" indent="0">
              <a:buNone/>
            </a:pPr>
            <a:endParaRPr lang="nl-NL" dirty="0"/>
          </a:p>
          <a:p>
            <a:r>
              <a:rPr lang="nl-NL" dirty="0" smtClean="0"/>
              <a:t>Vrije dagen</a:t>
            </a:r>
          </a:p>
          <a:p>
            <a:r>
              <a:rPr lang="nl-NL" dirty="0" smtClean="0"/>
              <a:t>Soorten sporten</a:t>
            </a:r>
          </a:p>
          <a:p>
            <a:r>
              <a:rPr lang="nl-NL" dirty="0" smtClean="0"/>
              <a:t>Werkdagen </a:t>
            </a:r>
          </a:p>
          <a:p>
            <a:r>
              <a:rPr lang="nl-NL" dirty="0" smtClean="0"/>
              <a:t>Naar buiten mogen</a:t>
            </a:r>
          </a:p>
          <a:p>
            <a:r>
              <a:rPr lang="nl-NL" dirty="0" smtClean="0"/>
              <a:t>Muzieksmaak</a:t>
            </a:r>
          </a:p>
          <a:p>
            <a:r>
              <a:rPr lang="nl-NL" dirty="0" smtClean="0"/>
              <a:t>Eet- en drinkgewoonten</a:t>
            </a:r>
          </a:p>
          <a:p>
            <a:r>
              <a:rPr lang="nl-NL" dirty="0" smtClean="0"/>
              <a:t>Gewoonten van je vrienden</a:t>
            </a:r>
          </a:p>
          <a:p>
            <a:r>
              <a:rPr lang="nl-NL" dirty="0" smtClean="0"/>
              <a:t>Etc.</a:t>
            </a:r>
            <a:endParaRPr lang="nl-NL" dirty="0"/>
          </a:p>
        </p:txBody>
      </p:sp>
    </p:spTree>
    <p:extLst>
      <p:ext uri="{BB962C8B-B14F-4D97-AF65-F5344CB8AC3E}">
        <p14:creationId xmlns:p14="http://schemas.microsoft.com/office/powerpoint/2010/main" val="6198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Pure </a:t>
            </a:r>
            <a:r>
              <a:rPr lang="nl-NL" dirty="0" err="1" smtClean="0"/>
              <a:t>leisure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49799275"/>
              </p:ext>
            </p:extLst>
          </p:nvPr>
        </p:nvGraphicFramePr>
        <p:xfrm>
          <a:off x="684213" y="1196975"/>
          <a:ext cx="8002587"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ijl-rechts 5"/>
          <p:cNvSpPr/>
          <p:nvPr/>
        </p:nvSpPr>
        <p:spPr>
          <a:xfrm rot="18589943">
            <a:off x="158597" y="3072104"/>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rot="13821658">
            <a:off x="5128879" y="3034753"/>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18686699">
            <a:off x="449907" y="2170267"/>
            <a:ext cx="3898776" cy="369332"/>
          </a:xfrm>
          <a:prstGeom prst="rect">
            <a:avLst/>
          </a:prstGeom>
          <a:noFill/>
        </p:spPr>
        <p:txBody>
          <a:bodyPr wrap="square" rtlCol="0">
            <a:spAutoFit/>
          </a:bodyPr>
          <a:lstStyle/>
          <a:p>
            <a:r>
              <a:rPr lang="nl-NL" dirty="0" smtClean="0"/>
              <a:t>Mate van keuzevrijheid</a:t>
            </a:r>
            <a:endParaRPr lang="nl-NL" dirty="0"/>
          </a:p>
        </p:txBody>
      </p:sp>
      <p:sp>
        <p:nvSpPr>
          <p:cNvPr id="9" name="Tekstvak 8"/>
          <p:cNvSpPr txBox="1"/>
          <p:nvPr/>
        </p:nvSpPr>
        <p:spPr>
          <a:xfrm rot="2961744">
            <a:off x="5980513" y="3228379"/>
            <a:ext cx="3898776" cy="369332"/>
          </a:xfrm>
          <a:prstGeom prst="rect">
            <a:avLst/>
          </a:prstGeom>
          <a:noFill/>
        </p:spPr>
        <p:txBody>
          <a:bodyPr wrap="square" rtlCol="0">
            <a:spAutoFit/>
          </a:bodyPr>
          <a:lstStyle/>
          <a:p>
            <a:r>
              <a:rPr lang="nl-NL" dirty="0" smtClean="0"/>
              <a:t>Mate van intrinsieke motivatie</a:t>
            </a:r>
            <a:endParaRPr lang="nl-NL" dirty="0"/>
          </a:p>
        </p:txBody>
      </p:sp>
      <p:sp>
        <p:nvSpPr>
          <p:cNvPr id="10" name="Tekstvak 9"/>
          <p:cNvSpPr txBox="1"/>
          <p:nvPr/>
        </p:nvSpPr>
        <p:spPr>
          <a:xfrm>
            <a:off x="2843808" y="6120169"/>
            <a:ext cx="4176464" cy="369332"/>
          </a:xfrm>
          <a:prstGeom prst="rect">
            <a:avLst/>
          </a:prstGeom>
          <a:noFill/>
        </p:spPr>
        <p:txBody>
          <a:bodyPr wrap="square" rtlCol="0">
            <a:spAutoFit/>
          </a:bodyPr>
          <a:lstStyle/>
          <a:p>
            <a:r>
              <a:rPr lang="nl-NL" dirty="0" smtClean="0"/>
              <a:t>Figuur: Piramide van vrijetijdservaringen</a:t>
            </a:r>
            <a:endParaRPr lang="nl-NL" dirty="0"/>
          </a:p>
        </p:txBody>
      </p:sp>
      <p:sp>
        <p:nvSpPr>
          <p:cNvPr id="11" name="Pijl-rechts 10"/>
          <p:cNvSpPr/>
          <p:nvPr/>
        </p:nvSpPr>
        <p:spPr>
          <a:xfrm rot="2096822">
            <a:off x="1771544" y="275371"/>
            <a:ext cx="2952328" cy="1656184"/>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smtClean="0">
                <a:ln w="22225">
                  <a:noFill/>
                  <a:prstDash val="solid"/>
                </a:ln>
                <a:solidFill>
                  <a:schemeClr val="tx1"/>
                </a:solidFill>
              </a:rPr>
              <a:t>Volledige keuzevrijheid</a:t>
            </a:r>
            <a:endParaRPr lang="nl-NL" sz="2000" b="1" dirty="0">
              <a:ln w="22225">
                <a:noFill/>
                <a:prstDash val="solid"/>
              </a:ln>
              <a:solidFill>
                <a:schemeClr val="tx1"/>
              </a:solidFill>
            </a:endParaRPr>
          </a:p>
        </p:txBody>
      </p:sp>
    </p:spTree>
    <p:extLst>
      <p:ext uri="{BB962C8B-B14F-4D97-AF65-F5344CB8AC3E}">
        <p14:creationId xmlns:p14="http://schemas.microsoft.com/office/powerpoint/2010/main" val="10470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C53A9A-F742-43C4-ABA9-83D69C26E3DD}"/>
</file>

<file path=customXml/itemProps2.xml><?xml version="1.0" encoding="utf-8"?>
<ds:datastoreItem xmlns:ds="http://schemas.openxmlformats.org/officeDocument/2006/customXml" ds:itemID="{E08734FF-FAEF-48FD-852B-48F5D09A3B97}"/>
</file>

<file path=customXml/itemProps3.xml><?xml version="1.0" encoding="utf-8"?>
<ds:datastoreItem xmlns:ds="http://schemas.openxmlformats.org/officeDocument/2006/customXml" ds:itemID="{D7DED30E-ED20-4F1E-930F-02DA432DB782}"/>
</file>

<file path=docProps/app.xml><?xml version="1.0" encoding="utf-8"?>
<Properties xmlns="http://schemas.openxmlformats.org/officeDocument/2006/extended-properties" xmlns:vt="http://schemas.openxmlformats.org/officeDocument/2006/docPropsVTypes">
  <TotalTime>541</TotalTime>
  <Words>1727</Words>
  <Application>Microsoft Office PowerPoint</Application>
  <PresentationFormat>Diavoorstelling (4:3)</PresentationFormat>
  <Paragraphs>180</Paragraphs>
  <Slides>25</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Kantoorthema</vt:lpstr>
      <vt:lpstr>Vrije tijd</vt:lpstr>
      <vt:lpstr>Lesopzet</vt:lpstr>
      <vt:lpstr>Leerdoelen</vt:lpstr>
      <vt:lpstr>Vrijetijdsgedrag</vt:lpstr>
      <vt:lpstr>Maatschappij</vt:lpstr>
      <vt:lpstr>Sociale structuur</vt:lpstr>
      <vt:lpstr>Sociale cultuur</vt:lpstr>
      <vt:lpstr>PowerPoint-presentatie</vt:lpstr>
      <vt:lpstr>Pure leisure</vt:lpstr>
      <vt:lpstr>Leisure in de stad</vt:lpstr>
      <vt:lpstr>Leisure in de stad</vt:lpstr>
      <vt:lpstr>Leisure in Tilburg</vt:lpstr>
      <vt:lpstr>Vrijetijdsbesteding op wijkniveau</vt:lpstr>
      <vt:lpstr>Vrijetijdsbesteding op wijkniveau</vt:lpstr>
      <vt:lpstr>Beïnvloeden op beleidsniveau</vt:lpstr>
      <vt:lpstr>Verwerkingsopdracht</vt:lpstr>
      <vt:lpstr>Verwerkingsopdracht</vt:lpstr>
      <vt:lpstr>Relatie stad en leisure</vt:lpstr>
      <vt:lpstr>Leisure als oplossing</vt:lpstr>
      <vt:lpstr>Elementen voor aantrekkelijke leisure (belevenis): </vt:lpstr>
      <vt:lpstr>Multifunctionele vrijetijdslocaties</vt:lpstr>
      <vt:lpstr>Multifunctionele vrijetijdslocaties</vt:lpstr>
      <vt:lpstr>Voordelen multifunctionele vrijetijdslocaties</vt:lpstr>
      <vt:lpstr>Verdieping</vt:lpstr>
      <vt:lpstr>Leerdoelen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Kimberley Borm</cp:lastModifiedBy>
  <cp:revision>41</cp:revision>
  <dcterms:created xsi:type="dcterms:W3CDTF">2013-11-15T15:05:42Z</dcterms:created>
  <dcterms:modified xsi:type="dcterms:W3CDTF">2018-07-03T09:44:15Z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